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60" r:id="rId2"/>
    <p:sldId id="261" r:id="rId3"/>
    <p:sldId id="262" r:id="rId4"/>
    <p:sldId id="263" r:id="rId5"/>
    <p:sldId id="265" r:id="rId6"/>
    <p:sldId id="267" r:id="rId7"/>
    <p:sldId id="268" r:id="rId8"/>
    <p:sldId id="269" r:id="rId9"/>
    <p:sldId id="271" r:id="rId10"/>
    <p:sldId id="272" r:id="rId11"/>
    <p:sldId id="273" r:id="rId12"/>
    <p:sldId id="274" r:id="rId13"/>
    <p:sldId id="275" r:id="rId14"/>
    <p:sldId id="276" r:id="rId15"/>
    <p:sldId id="270"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560"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cabr\Google%20Drive\workdocs\2016_7_Participaci&#243;n%20zaragoza\spreadsheets\Tablas_report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Javier%20Carrasco\Desktop\7.intervenciones%20pleno%20corporacion\intervenciones%20pleno%20corporaci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Javier%20Carrasco\Desktop\intervenciones%20pleno%20corporacio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Javier%20Carrasco\Desktop\intervenciones%20pleno%20corporacio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Javier%20Carrasco\Desktop\intervenciones%20pleno%20corporacion.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Javier%20Carrasco\Desktop\intervenciones%20pleno%20corporacion.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Javier%20Carrasco\Desktop\quejas%20y%20sugerencias\quejas%20y%20sugerencia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Javier%20Carrasco\Desktop\quejas%20y%20sugerencias\quejas%20y%20sugerencia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autoTitleDeleted val="1"/>
    <c:plotArea>
      <c:layout/>
      <c:barChart>
        <c:barDir val="bar"/>
        <c:grouping val="clustered"/>
        <c:ser>
          <c:idx val="0"/>
          <c:order val="0"/>
          <c:tx>
            <c:strRef>
              <c:f>'p15'!$Q$3</c:f>
              <c:strCache>
                <c:ptCount val="1"/>
                <c:pt idx="0">
                  <c:v>Sectorial</c:v>
                </c:pt>
              </c:strCache>
            </c:strRef>
          </c:tx>
          <c:spPr>
            <a:solidFill>
              <a:schemeClr val="accent1"/>
            </a:solidFill>
            <a:ln>
              <a:noFill/>
            </a:ln>
            <a:effectLst/>
          </c:spPr>
          <c:dLbls>
            <c:txPr>
              <a:bodyPr/>
              <a:lstStyle/>
              <a:p>
                <a:pPr>
                  <a:defRPr sz="800">
                    <a:solidFill>
                      <a:schemeClr val="tx2">
                        <a:lumMod val="75000"/>
                      </a:schemeClr>
                    </a:solidFill>
                  </a:defRPr>
                </a:pPr>
                <a:endParaRPr lang="es-ES"/>
              </a:p>
            </c:txPr>
            <c:showVal val="1"/>
          </c:dLbls>
          <c:cat>
            <c:strRef>
              <c:f>'p15'!$P$4:$P$12</c:f>
              <c:strCache>
                <c:ptCount val="9"/>
                <c:pt idx="0">
                  <c:v>Ayudas para participar en foros supramunicipales</c:v>
                </c:pt>
                <c:pt idx="1">
                  <c:v>Audicencia Pública</c:v>
                </c:pt>
                <c:pt idx="2">
                  <c:v>Participación en encuestas ciudadanas</c:v>
                </c:pt>
                <c:pt idx="3">
                  <c:v>Quejas y sugerencias</c:v>
                </c:pt>
                <c:pt idx="4">
                  <c:v>Iniciativa ciudadana</c:v>
                </c:pt>
                <c:pt idx="5">
                  <c:v>Participación en procesos participativos</c:v>
                </c:pt>
                <c:pt idx="6">
                  <c:v>Uso de un local municipal como sede</c:v>
                </c:pt>
                <c:pt idx="7">
                  <c:v>Participación en gestión de servicios o equipamientos municipales</c:v>
                </c:pt>
                <c:pt idx="8">
                  <c:v>Obtención de subvenciones</c:v>
                </c:pt>
              </c:strCache>
            </c:strRef>
          </c:cat>
          <c:val>
            <c:numRef>
              <c:f>'p15'!$Q$4:$Q$12</c:f>
              <c:numCache>
                <c:formatCode>0.0</c:formatCode>
                <c:ptCount val="9"/>
                <c:pt idx="0">
                  <c:v>0</c:v>
                </c:pt>
                <c:pt idx="1">
                  <c:v>40</c:v>
                </c:pt>
                <c:pt idx="2">
                  <c:v>55.555555555555557</c:v>
                </c:pt>
                <c:pt idx="3">
                  <c:v>56.52173913043498</c:v>
                </c:pt>
                <c:pt idx="4">
                  <c:v>68.888888888888317</c:v>
                </c:pt>
                <c:pt idx="5">
                  <c:v>70</c:v>
                </c:pt>
                <c:pt idx="6">
                  <c:v>62.162162162162161</c:v>
                </c:pt>
                <c:pt idx="7">
                  <c:v>69.444444444444727</c:v>
                </c:pt>
                <c:pt idx="8">
                  <c:v>81.578947368420415</c:v>
                </c:pt>
              </c:numCache>
            </c:numRef>
          </c:val>
          <c:extLst xmlns:c16r2="http://schemas.microsoft.com/office/drawing/2015/06/chart">
            <c:ext xmlns:c16="http://schemas.microsoft.com/office/drawing/2014/chart" uri="{C3380CC4-5D6E-409C-BE32-E72D297353CC}">
              <c16:uniqueId val="{00000000-C685-4BB9-984F-289CEA0516BB}"/>
            </c:ext>
          </c:extLst>
        </c:ser>
        <c:ser>
          <c:idx val="1"/>
          <c:order val="1"/>
          <c:tx>
            <c:strRef>
              <c:f>'p15'!$R$3</c:f>
              <c:strCache>
                <c:ptCount val="1"/>
                <c:pt idx="0">
                  <c:v>Territorial</c:v>
                </c:pt>
              </c:strCache>
            </c:strRef>
          </c:tx>
          <c:spPr>
            <a:solidFill>
              <a:schemeClr val="accent2"/>
            </a:solidFill>
            <a:ln>
              <a:noFill/>
            </a:ln>
            <a:effectLst/>
          </c:spPr>
          <c:dLbls>
            <c:txPr>
              <a:bodyPr/>
              <a:lstStyle/>
              <a:p>
                <a:pPr>
                  <a:defRPr sz="800">
                    <a:solidFill>
                      <a:srgbClr val="FF0000"/>
                    </a:solidFill>
                  </a:defRPr>
                </a:pPr>
                <a:endParaRPr lang="es-ES"/>
              </a:p>
            </c:txPr>
            <c:showVal val="1"/>
          </c:dLbls>
          <c:cat>
            <c:strRef>
              <c:f>'p15'!$P$4:$P$12</c:f>
              <c:strCache>
                <c:ptCount val="9"/>
                <c:pt idx="0">
                  <c:v>Ayudas para participar en foros supramunicipales</c:v>
                </c:pt>
                <c:pt idx="1">
                  <c:v>Audicencia Pública</c:v>
                </c:pt>
                <c:pt idx="2">
                  <c:v>Participación en encuestas ciudadanas</c:v>
                </c:pt>
                <c:pt idx="3">
                  <c:v>Quejas y sugerencias</c:v>
                </c:pt>
                <c:pt idx="4">
                  <c:v>Iniciativa ciudadana</c:v>
                </c:pt>
                <c:pt idx="5">
                  <c:v>Participación en procesos participativos</c:v>
                </c:pt>
                <c:pt idx="6">
                  <c:v>Uso de un local municipal como sede</c:v>
                </c:pt>
                <c:pt idx="7">
                  <c:v>Participación en gestión de servicios o equipamientos municipales</c:v>
                </c:pt>
                <c:pt idx="8">
                  <c:v>Obtención de subvenciones</c:v>
                </c:pt>
              </c:strCache>
            </c:strRef>
          </c:cat>
          <c:val>
            <c:numRef>
              <c:f>'p15'!$R$4:$R$12</c:f>
              <c:numCache>
                <c:formatCode>0.0</c:formatCode>
                <c:ptCount val="9"/>
                <c:pt idx="0">
                  <c:v>5.5555555555555269</c:v>
                </c:pt>
                <c:pt idx="1">
                  <c:v>25.806451612903224</c:v>
                </c:pt>
                <c:pt idx="2">
                  <c:v>56.976744186046254</c:v>
                </c:pt>
                <c:pt idx="3">
                  <c:v>56.944444444444144</c:v>
                </c:pt>
                <c:pt idx="4">
                  <c:v>70</c:v>
                </c:pt>
                <c:pt idx="5">
                  <c:v>70.588235294117666</c:v>
                </c:pt>
                <c:pt idx="6">
                  <c:v>69.354838709677409</c:v>
                </c:pt>
                <c:pt idx="7">
                  <c:v>74.074074074074048</c:v>
                </c:pt>
                <c:pt idx="8">
                  <c:v>77.941176470588232</c:v>
                </c:pt>
              </c:numCache>
            </c:numRef>
          </c:val>
          <c:extLst xmlns:c16r2="http://schemas.microsoft.com/office/drawing/2015/06/chart">
            <c:ext xmlns:c16="http://schemas.microsoft.com/office/drawing/2014/chart" uri="{C3380CC4-5D6E-409C-BE32-E72D297353CC}">
              <c16:uniqueId val="{00000001-C685-4BB9-984F-289CEA0516BB}"/>
            </c:ext>
          </c:extLst>
        </c:ser>
        <c:ser>
          <c:idx val="2"/>
          <c:order val="2"/>
          <c:tx>
            <c:strRef>
              <c:f>'p15'!$S$3</c:f>
              <c:strCache>
                <c:ptCount val="1"/>
                <c:pt idx="0">
                  <c:v>Todas</c:v>
                </c:pt>
              </c:strCache>
            </c:strRef>
          </c:tx>
          <c:spPr>
            <a:solidFill>
              <a:schemeClr val="accent3"/>
            </a:solidFill>
            <a:ln>
              <a:noFill/>
            </a:ln>
            <a:effectLst/>
          </c:spPr>
          <c:dLbls>
            <c:txPr>
              <a:bodyPr/>
              <a:lstStyle/>
              <a:p>
                <a:pPr>
                  <a:defRPr sz="800">
                    <a:solidFill>
                      <a:schemeClr val="accent3">
                        <a:lumMod val="50000"/>
                      </a:schemeClr>
                    </a:solidFill>
                  </a:defRPr>
                </a:pPr>
                <a:endParaRPr lang="es-ES"/>
              </a:p>
            </c:txPr>
            <c:showVal val="1"/>
          </c:dLbls>
          <c:cat>
            <c:strRef>
              <c:f>'p15'!$P$4:$P$12</c:f>
              <c:strCache>
                <c:ptCount val="9"/>
                <c:pt idx="0">
                  <c:v>Ayudas para participar en foros supramunicipales</c:v>
                </c:pt>
                <c:pt idx="1">
                  <c:v>Audicencia Pública</c:v>
                </c:pt>
                <c:pt idx="2">
                  <c:v>Participación en encuestas ciudadanas</c:v>
                </c:pt>
                <c:pt idx="3">
                  <c:v>Quejas y sugerencias</c:v>
                </c:pt>
                <c:pt idx="4">
                  <c:v>Iniciativa ciudadana</c:v>
                </c:pt>
                <c:pt idx="5">
                  <c:v>Participación en procesos participativos</c:v>
                </c:pt>
                <c:pt idx="6">
                  <c:v>Uso de un local municipal como sede</c:v>
                </c:pt>
                <c:pt idx="7">
                  <c:v>Participación en gestión de servicios o equipamientos municipales</c:v>
                </c:pt>
                <c:pt idx="8">
                  <c:v>Obtención de subvenciones</c:v>
                </c:pt>
              </c:strCache>
            </c:strRef>
          </c:cat>
          <c:val>
            <c:numRef>
              <c:f>'p15'!$S$4:$S$12</c:f>
              <c:numCache>
                <c:formatCode>0.0</c:formatCode>
                <c:ptCount val="9"/>
                <c:pt idx="0">
                  <c:v>15.384615384615385</c:v>
                </c:pt>
                <c:pt idx="1">
                  <c:v>48.07692307692308</c:v>
                </c:pt>
                <c:pt idx="2">
                  <c:v>55.000000000000007</c:v>
                </c:pt>
                <c:pt idx="3">
                  <c:v>55.434782608695492</c:v>
                </c:pt>
                <c:pt idx="4">
                  <c:v>67.045454545454518</c:v>
                </c:pt>
                <c:pt idx="5">
                  <c:v>69.724770642201818</c:v>
                </c:pt>
                <c:pt idx="6">
                  <c:v>73.626373626373578</c:v>
                </c:pt>
                <c:pt idx="7">
                  <c:v>76.388888888888317</c:v>
                </c:pt>
                <c:pt idx="8">
                  <c:v>78.609625668449226</c:v>
                </c:pt>
              </c:numCache>
            </c:numRef>
          </c:val>
          <c:extLst xmlns:c16r2="http://schemas.microsoft.com/office/drawing/2015/06/chart">
            <c:ext xmlns:c16="http://schemas.microsoft.com/office/drawing/2014/chart" uri="{C3380CC4-5D6E-409C-BE32-E72D297353CC}">
              <c16:uniqueId val="{00000002-C685-4BB9-984F-289CEA0516BB}"/>
            </c:ext>
          </c:extLst>
        </c:ser>
        <c:gapWidth val="247"/>
        <c:axId val="186420224"/>
        <c:axId val="186438400"/>
      </c:barChart>
      <c:catAx>
        <c:axId val="186420224"/>
        <c:scaling>
          <c:orientation val="minMax"/>
        </c:scaling>
        <c:axPos val="l"/>
        <c:majorGridlines>
          <c:spPr>
            <a:ln w="9525" cap="flat" cmpd="sng" algn="ctr">
              <a:solidFill>
                <a:schemeClr val="dk1">
                  <a:lumMod val="15000"/>
                  <a:lumOff val="85000"/>
                </a:schemeClr>
              </a:solidFill>
              <a:round/>
            </a:ln>
            <a:effectLst/>
          </c:spPr>
        </c:majorGridlines>
        <c:numFmt formatCode="General" sourceLinked="1"/>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1" i="0" u="none" strike="noStrike" kern="1200" cap="none" spc="0" normalizeH="0" baseline="0">
                <a:solidFill>
                  <a:schemeClr val="dk1">
                    <a:lumMod val="65000"/>
                    <a:lumOff val="35000"/>
                  </a:schemeClr>
                </a:solidFill>
                <a:latin typeface="+mn-lt"/>
                <a:ea typeface="+mn-ea"/>
                <a:cs typeface="+mn-cs"/>
              </a:defRPr>
            </a:pPr>
            <a:endParaRPr lang="es-ES"/>
          </a:p>
        </c:txPr>
        <c:crossAx val="186438400"/>
        <c:crosses val="autoZero"/>
        <c:auto val="1"/>
        <c:lblAlgn val="ctr"/>
        <c:lblOffset val="100"/>
      </c:catAx>
      <c:valAx>
        <c:axId val="186438400"/>
        <c:scaling>
          <c:orientation val="minMax"/>
        </c:scaling>
        <c:axPos val="b"/>
        <c:majorGridlines>
          <c:spPr>
            <a:ln w="9525" cap="flat" cmpd="sng" algn="ctr">
              <a:solidFill>
                <a:schemeClr val="dk1">
                  <a:lumMod val="15000"/>
                  <a:lumOff val="85000"/>
                </a:schemeClr>
              </a:solidFill>
              <a:round/>
            </a:ln>
            <a:effectLst/>
          </c:spPr>
        </c:majorGridlines>
        <c:numFmt formatCode="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s-ES"/>
          </a:p>
        </c:txPr>
        <c:crossAx val="186420224"/>
        <c:crosses val="autoZero"/>
        <c:crossBetween val="between"/>
      </c:valAx>
      <c:spPr>
        <a:pattFill prst="ltDnDiag">
          <a:fgClr>
            <a:schemeClr val="dk1">
              <a:lumMod val="15000"/>
              <a:lumOff val="85000"/>
            </a:schemeClr>
          </a:fgClr>
          <a:bgClr>
            <a:schemeClr val="lt1"/>
          </a:bgClr>
        </a:pattFill>
        <a:ln>
          <a:noFill/>
        </a:ln>
        <a:effectLst/>
      </c:spPr>
    </c:plotArea>
    <c:legend>
      <c:legendPos val="b"/>
      <c:layout/>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s-ES"/>
        </a:p>
      </c:txPr>
    </c:legend>
    <c:plotVisOnly val="1"/>
    <c:dispBlanksAs val="gap"/>
  </c:chart>
  <c:spPr>
    <a:solidFill>
      <a:schemeClr val="accent6">
        <a:lumMod val="20000"/>
        <a:lumOff val="80000"/>
      </a:schemeClr>
    </a:solidFill>
    <a:ln w="9525" cap="flat" cmpd="sng" algn="ctr">
      <a:solidFill>
        <a:schemeClr val="dk1">
          <a:lumMod val="15000"/>
          <a:lumOff val="85000"/>
        </a:schemeClr>
      </a:solidFill>
      <a:round/>
    </a:ln>
    <a:effectLst/>
  </c:spPr>
  <c:txPr>
    <a:bodyPr/>
    <a:lstStyle/>
    <a:p>
      <a:pPr>
        <a:defRPr/>
      </a:pPr>
      <a:endParaRPr lang="es-E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ES"/>
  <c:chart>
    <c:autoTitleDeleted val="1"/>
    <c:plotArea>
      <c:layout/>
      <c:barChart>
        <c:barDir val="col"/>
        <c:grouping val="clustered"/>
        <c:ser>
          <c:idx val="0"/>
          <c:order val="0"/>
          <c:tx>
            <c:strRef>
              <c:f>'entidades por año'!$L$2</c:f>
              <c:strCache>
                <c:ptCount val="1"/>
                <c:pt idx="0">
                  <c:v>Nº de asociaciones intervinientes</c:v>
                </c:pt>
              </c:strCache>
            </c:strRef>
          </c:tx>
          <c:dLbls>
            <c:txPr>
              <a:bodyPr/>
              <a:lstStyle/>
              <a:p>
                <a:pPr>
                  <a:defRPr sz="900" b="1"/>
                </a:pPr>
                <a:endParaRPr lang="es-ES"/>
              </a:p>
            </c:txPr>
            <c:showVal val="1"/>
          </c:dLbls>
          <c:cat>
            <c:numRef>
              <c:f>('entidades por año'!$A$3;'entidades por año'!$D$3;'entidades por año'!$G$3;'entidades por año'!$J$3;'entidades por año'!$M$3;'entidades por año'!$P$3;'entidades por año'!$S$3;'entidades por año'!$V$3;'entidades por año'!$Y$3;'entidades por año'!$AB$3;'entidades por año'!$AE$3)</c:f>
              <c:numCache>
                <c:formatCode>General</c:formatCode>
                <c:ptCount val="11"/>
                <c:pt idx="0">
                  <c:v>2006</c:v>
                </c:pt>
                <c:pt idx="1">
                  <c:v>2007</c:v>
                </c:pt>
                <c:pt idx="2">
                  <c:v>2008</c:v>
                </c:pt>
                <c:pt idx="3">
                  <c:v>2009</c:v>
                </c:pt>
                <c:pt idx="4">
                  <c:v>2010</c:v>
                </c:pt>
                <c:pt idx="5">
                  <c:v>2011</c:v>
                </c:pt>
                <c:pt idx="6">
                  <c:v>2012</c:v>
                </c:pt>
                <c:pt idx="7">
                  <c:v>2013</c:v>
                </c:pt>
                <c:pt idx="8">
                  <c:v>2014</c:v>
                </c:pt>
                <c:pt idx="9">
                  <c:v>2015</c:v>
                </c:pt>
                <c:pt idx="10">
                  <c:v>2016</c:v>
                </c:pt>
              </c:numCache>
            </c:numRef>
          </c:cat>
          <c:val>
            <c:numRef>
              <c:f>('entidades por año'!$C$16;'entidades por año'!$F$17;'entidades por año'!$I$25;'entidades por año'!$L$29;'entidades por año'!$O$8;'entidades por año'!$R$25;'entidades por año'!$U$33;'entidades por año'!$X$48;'entidades por año'!$AA$69;'entidades por año'!$AD$49;'entidades por año'!$AG$62)</c:f>
              <c:numCache>
                <c:formatCode>General</c:formatCode>
                <c:ptCount val="11"/>
                <c:pt idx="0">
                  <c:v>26</c:v>
                </c:pt>
                <c:pt idx="1">
                  <c:v>16</c:v>
                </c:pt>
                <c:pt idx="2">
                  <c:v>32</c:v>
                </c:pt>
                <c:pt idx="3">
                  <c:v>46</c:v>
                </c:pt>
                <c:pt idx="4">
                  <c:v>5</c:v>
                </c:pt>
                <c:pt idx="5">
                  <c:v>28</c:v>
                </c:pt>
                <c:pt idx="6">
                  <c:v>61</c:v>
                </c:pt>
                <c:pt idx="7">
                  <c:v>87</c:v>
                </c:pt>
                <c:pt idx="8">
                  <c:v>105</c:v>
                </c:pt>
                <c:pt idx="9">
                  <c:v>77</c:v>
                </c:pt>
                <c:pt idx="10">
                  <c:v>92</c:v>
                </c:pt>
              </c:numCache>
            </c:numRef>
          </c:val>
        </c:ser>
        <c:axId val="186476416"/>
        <c:axId val="186477952"/>
      </c:barChart>
      <c:catAx>
        <c:axId val="186476416"/>
        <c:scaling>
          <c:orientation val="minMax"/>
        </c:scaling>
        <c:axPos val="b"/>
        <c:numFmt formatCode="General" sourceLinked="1"/>
        <c:tickLblPos val="nextTo"/>
        <c:txPr>
          <a:bodyPr/>
          <a:lstStyle/>
          <a:p>
            <a:pPr>
              <a:defRPr sz="800"/>
            </a:pPr>
            <a:endParaRPr lang="es-ES"/>
          </a:p>
        </c:txPr>
        <c:crossAx val="186477952"/>
        <c:crosses val="autoZero"/>
        <c:auto val="1"/>
        <c:lblAlgn val="ctr"/>
        <c:lblOffset val="100"/>
      </c:catAx>
      <c:valAx>
        <c:axId val="186477952"/>
        <c:scaling>
          <c:orientation val="minMax"/>
        </c:scaling>
        <c:axPos val="l"/>
        <c:majorGridlines/>
        <c:numFmt formatCode="General" sourceLinked="1"/>
        <c:tickLblPos val="nextTo"/>
        <c:crossAx val="186476416"/>
        <c:crosses val="autoZero"/>
        <c:crossBetween val="between"/>
      </c:valAx>
    </c:plotArea>
    <c:legend>
      <c:legendPos val="r"/>
      <c:layout/>
      <c:txPr>
        <a:bodyPr/>
        <a:lstStyle/>
        <a:p>
          <a:pPr>
            <a:defRPr sz="900" b="1"/>
          </a:pPr>
          <a:endParaRPr lang="es-ES"/>
        </a:p>
      </c:txPr>
    </c:legend>
    <c:plotVisOnly val="1"/>
  </c:chart>
  <c:spPr>
    <a:solidFill>
      <a:schemeClr val="accent6">
        <a:lumMod val="20000"/>
        <a:lumOff val="80000"/>
      </a:schemeClr>
    </a:solidFill>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ES"/>
  <c:chart>
    <c:title>
      <c:layout/>
    </c:title>
    <c:plotArea>
      <c:layout/>
      <c:pieChart>
        <c:varyColors val="1"/>
        <c:ser>
          <c:idx val="0"/>
          <c:order val="0"/>
          <c:tx>
            <c:strRef>
              <c:f>'entidades agrupadas por año'!$A$2</c:f>
              <c:strCache>
                <c:ptCount val="1"/>
                <c:pt idx="0">
                  <c:v>2006</c:v>
                </c:pt>
              </c:strCache>
            </c:strRef>
          </c:tx>
          <c:dLbls>
            <c:txPr>
              <a:bodyPr/>
              <a:lstStyle/>
              <a:p>
                <a:pPr>
                  <a:defRPr sz="900"/>
                </a:pPr>
                <a:endParaRPr lang="es-ES"/>
              </a:p>
            </c:txPr>
            <c:showVal val="1"/>
            <c:showLeaderLines val="1"/>
          </c:dLbls>
          <c:cat>
            <c:strRef>
              <c:f>'entidades agrupadas por año'!$B$2:$B$6</c:f>
              <c:strCache>
                <c:ptCount val="5"/>
                <c:pt idx="0">
                  <c:v>comercial</c:v>
                </c:pt>
                <c:pt idx="1">
                  <c:v>partidos políticos</c:v>
                </c:pt>
                <c:pt idx="2">
                  <c:v>sindical</c:v>
                </c:pt>
                <c:pt idx="3">
                  <c:v>social</c:v>
                </c:pt>
                <c:pt idx="4">
                  <c:v>vecinal</c:v>
                </c:pt>
              </c:strCache>
            </c:strRef>
          </c:cat>
          <c:val>
            <c:numRef>
              <c:f>'entidades agrupadas por año'!$D$2:$D$6</c:f>
              <c:numCache>
                <c:formatCode>0.00</c:formatCode>
                <c:ptCount val="5"/>
                <c:pt idx="0">
                  <c:v>7.6923076923076925</c:v>
                </c:pt>
                <c:pt idx="1">
                  <c:v>42.307692307692065</c:v>
                </c:pt>
                <c:pt idx="2">
                  <c:v>3.8461538461538463</c:v>
                </c:pt>
                <c:pt idx="3">
                  <c:v>23.076923076923002</c:v>
                </c:pt>
                <c:pt idx="4">
                  <c:v>23.076923076923002</c:v>
                </c:pt>
              </c:numCache>
            </c:numRef>
          </c:val>
        </c:ser>
        <c:firstSliceAng val="0"/>
      </c:pieChart>
    </c:plotArea>
    <c:legend>
      <c:legendPos val="r"/>
      <c:layout/>
      <c:txPr>
        <a:bodyPr/>
        <a:lstStyle/>
        <a:p>
          <a:pPr rtl="0">
            <a:defRPr sz="900"/>
          </a:pPr>
          <a:endParaRPr lang="es-ES"/>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ES"/>
  <c:chart>
    <c:title>
      <c:layout/>
    </c:title>
    <c:plotArea>
      <c:layout/>
      <c:pieChart>
        <c:varyColors val="1"/>
        <c:ser>
          <c:idx val="0"/>
          <c:order val="0"/>
          <c:tx>
            <c:strRef>
              <c:f>'entidades agrupadas por año'!$A$22</c:f>
              <c:strCache>
                <c:ptCount val="1"/>
                <c:pt idx="0">
                  <c:v>2016</c:v>
                </c:pt>
              </c:strCache>
            </c:strRef>
          </c:tx>
          <c:dLbls>
            <c:txPr>
              <a:bodyPr/>
              <a:lstStyle/>
              <a:p>
                <a:pPr>
                  <a:defRPr sz="900"/>
                </a:pPr>
                <a:endParaRPr lang="es-ES"/>
              </a:p>
            </c:txPr>
            <c:showVal val="1"/>
            <c:showLeaderLines val="1"/>
          </c:dLbls>
          <c:cat>
            <c:strRef>
              <c:f>'entidades agrupadas por año'!$B$22:$B$29</c:f>
              <c:strCache>
                <c:ptCount val="8"/>
                <c:pt idx="0">
                  <c:v>comercial</c:v>
                </c:pt>
                <c:pt idx="1">
                  <c:v>deportiva</c:v>
                </c:pt>
                <c:pt idx="2">
                  <c:v>educativa</c:v>
                </c:pt>
                <c:pt idx="3">
                  <c:v>empresarial</c:v>
                </c:pt>
                <c:pt idx="4">
                  <c:v>partidos políticos</c:v>
                </c:pt>
                <c:pt idx="5">
                  <c:v>sindical</c:v>
                </c:pt>
                <c:pt idx="6">
                  <c:v>social</c:v>
                </c:pt>
                <c:pt idx="7">
                  <c:v>vecinal</c:v>
                </c:pt>
              </c:strCache>
            </c:strRef>
          </c:cat>
          <c:val>
            <c:numRef>
              <c:f>'entidades agrupadas por año'!$D$22:$D$29</c:f>
              <c:numCache>
                <c:formatCode>0.00</c:formatCode>
                <c:ptCount val="8"/>
                <c:pt idx="0">
                  <c:v>5.4347826086956506</c:v>
                </c:pt>
                <c:pt idx="1">
                  <c:v>1.0869565217391342</c:v>
                </c:pt>
                <c:pt idx="2">
                  <c:v>1.0869565217391342</c:v>
                </c:pt>
                <c:pt idx="3">
                  <c:v>2.1739130434782608</c:v>
                </c:pt>
                <c:pt idx="4">
                  <c:v>4.3478260869565215</c:v>
                </c:pt>
                <c:pt idx="5">
                  <c:v>17.39130434782609</c:v>
                </c:pt>
                <c:pt idx="6">
                  <c:v>29.34782608695653</c:v>
                </c:pt>
                <c:pt idx="7">
                  <c:v>39.130434782608695</c:v>
                </c:pt>
              </c:numCache>
            </c:numRef>
          </c:val>
        </c:ser>
        <c:firstSliceAng val="0"/>
      </c:pieChart>
    </c:plotArea>
    <c:legend>
      <c:legendPos val="r"/>
      <c:layout/>
      <c:txPr>
        <a:bodyPr/>
        <a:lstStyle/>
        <a:p>
          <a:pPr rtl="0">
            <a:defRPr sz="900"/>
          </a:pPr>
          <a:endParaRPr lang="es-ES"/>
        </a:p>
      </c:txPr>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s-ES"/>
  <c:chart>
    <c:title>
      <c:layout/>
    </c:title>
    <c:plotArea>
      <c:layout/>
      <c:pieChart>
        <c:varyColors val="1"/>
        <c:ser>
          <c:idx val="0"/>
          <c:order val="0"/>
          <c:tx>
            <c:strRef>
              <c:f>'temas agrupados por año'!$A$2</c:f>
              <c:strCache>
                <c:ptCount val="1"/>
                <c:pt idx="0">
                  <c:v>2006</c:v>
                </c:pt>
              </c:strCache>
            </c:strRef>
          </c:tx>
          <c:dLbls>
            <c:txPr>
              <a:bodyPr/>
              <a:lstStyle/>
              <a:p>
                <a:pPr>
                  <a:defRPr sz="900"/>
                </a:pPr>
                <a:endParaRPr lang="es-ES"/>
              </a:p>
            </c:txPr>
            <c:showVal val="1"/>
            <c:showLeaderLines val="1"/>
          </c:dLbls>
          <c:cat>
            <c:strRef>
              <c:f>'temas agrupados por año'!$B$2:$B$6</c:f>
              <c:strCache>
                <c:ptCount val="5"/>
                <c:pt idx="0">
                  <c:v>gestión municipal</c:v>
                </c:pt>
                <c:pt idx="1">
                  <c:v>presupuesto municipal</c:v>
                </c:pt>
                <c:pt idx="2">
                  <c:v>reivindicación social</c:v>
                </c:pt>
                <c:pt idx="3">
                  <c:v>telefonía móvil (turno d ruegos y preguntas)</c:v>
                </c:pt>
                <c:pt idx="4">
                  <c:v>urbanismo</c:v>
                </c:pt>
              </c:strCache>
            </c:strRef>
          </c:cat>
          <c:val>
            <c:numRef>
              <c:f>'temas agrupados por año'!$D$2:$D$6</c:f>
              <c:numCache>
                <c:formatCode>0.00</c:formatCode>
                <c:ptCount val="5"/>
                <c:pt idx="0">
                  <c:v>42.307692307692065</c:v>
                </c:pt>
                <c:pt idx="1">
                  <c:v>15.384615384615385</c:v>
                </c:pt>
                <c:pt idx="2">
                  <c:v>3.8461538461538463</c:v>
                </c:pt>
                <c:pt idx="3">
                  <c:v>7.6923076923076925</c:v>
                </c:pt>
                <c:pt idx="4">
                  <c:v>30.76923076923077</c:v>
                </c:pt>
              </c:numCache>
            </c:numRef>
          </c:val>
        </c:ser>
        <c:firstSliceAng val="0"/>
      </c:pieChart>
    </c:plotArea>
    <c:legend>
      <c:legendPos val="r"/>
      <c:layout/>
      <c:txPr>
        <a:bodyPr/>
        <a:lstStyle/>
        <a:p>
          <a:pPr rtl="0">
            <a:defRPr sz="900"/>
          </a:pPr>
          <a:endParaRPr lang="es-ES"/>
        </a:p>
      </c:txPr>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s-ES"/>
  <c:chart>
    <c:title>
      <c:layout/>
    </c:title>
    <c:plotArea>
      <c:layout/>
      <c:pieChart>
        <c:varyColors val="1"/>
        <c:ser>
          <c:idx val="0"/>
          <c:order val="0"/>
          <c:tx>
            <c:strRef>
              <c:f>'temas agrupados por año'!$A$26</c:f>
              <c:strCache>
                <c:ptCount val="1"/>
                <c:pt idx="0">
                  <c:v>2016</c:v>
                </c:pt>
              </c:strCache>
            </c:strRef>
          </c:tx>
          <c:dLbls>
            <c:txPr>
              <a:bodyPr/>
              <a:lstStyle/>
              <a:p>
                <a:pPr>
                  <a:defRPr sz="900"/>
                </a:pPr>
                <a:endParaRPr lang="es-ES"/>
              </a:p>
            </c:txPr>
            <c:showVal val="1"/>
            <c:showLeaderLines val="1"/>
          </c:dLbls>
          <c:cat>
            <c:strRef>
              <c:f>'temas agrupados por año'!$B$26:$B$31</c:f>
              <c:strCache>
                <c:ptCount val="6"/>
                <c:pt idx="0">
                  <c:v>gestión municipal</c:v>
                </c:pt>
                <c:pt idx="1">
                  <c:v>impuestos y tasas</c:v>
                </c:pt>
                <c:pt idx="2">
                  <c:v>movilidad</c:v>
                </c:pt>
                <c:pt idx="3">
                  <c:v>presupuesto municipal</c:v>
                </c:pt>
                <c:pt idx="4">
                  <c:v>reivindicación social</c:v>
                </c:pt>
                <c:pt idx="5">
                  <c:v>urbanismo</c:v>
                </c:pt>
              </c:strCache>
            </c:strRef>
          </c:cat>
          <c:val>
            <c:numRef>
              <c:f>'temas agrupados por año'!$D$26:$D$31</c:f>
              <c:numCache>
                <c:formatCode>0.00</c:formatCode>
                <c:ptCount val="6"/>
                <c:pt idx="0">
                  <c:v>52.173913043478386</c:v>
                </c:pt>
                <c:pt idx="1">
                  <c:v>1.0869565217391342</c:v>
                </c:pt>
                <c:pt idx="2">
                  <c:v>3.2608695652174022</c:v>
                </c:pt>
                <c:pt idx="3">
                  <c:v>2.1739130434782608</c:v>
                </c:pt>
                <c:pt idx="4">
                  <c:v>18.478260869565123</c:v>
                </c:pt>
                <c:pt idx="5">
                  <c:v>22.826086956521689</c:v>
                </c:pt>
              </c:numCache>
            </c:numRef>
          </c:val>
        </c:ser>
        <c:firstSliceAng val="0"/>
      </c:pieChart>
    </c:plotArea>
    <c:legend>
      <c:legendPos val="r"/>
      <c:layout/>
      <c:txPr>
        <a:bodyPr/>
        <a:lstStyle/>
        <a:p>
          <a:pPr rtl="0">
            <a:defRPr/>
          </a:pPr>
          <a:endParaRPr lang="es-ES"/>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s-ES"/>
  <c:chart>
    <c:plotArea>
      <c:layout/>
      <c:lineChart>
        <c:grouping val="standard"/>
        <c:ser>
          <c:idx val="0"/>
          <c:order val="0"/>
          <c:tx>
            <c:strRef>
              <c:f>Hoja1!$X$58</c:f>
              <c:strCache>
                <c:ptCount val="1"/>
                <c:pt idx="0">
                  <c:v>Cerradas</c:v>
                </c:pt>
              </c:strCache>
            </c:strRef>
          </c:tx>
          <c:dLbls>
            <c:txPr>
              <a:bodyPr/>
              <a:lstStyle/>
              <a:p>
                <a:pPr>
                  <a:defRPr sz="800" b="1"/>
                </a:pPr>
                <a:endParaRPr lang="es-ES"/>
              </a:p>
            </c:txPr>
            <c:dLblPos val="b"/>
            <c:showVal val="1"/>
          </c:dLbls>
          <c:cat>
            <c:strRef>
              <c:f>(Hoja1!$V$56,Hoja1!$Q$56,Hoja1!$L$56,Hoja1!$G$56,Hoja1!$B$56)</c:f>
              <c:strCache>
                <c:ptCount val="5"/>
                <c:pt idx="0">
                  <c:v>2012</c:v>
                </c:pt>
                <c:pt idx="1">
                  <c:v>2013</c:v>
                </c:pt>
                <c:pt idx="2">
                  <c:v>2014</c:v>
                </c:pt>
                <c:pt idx="3">
                  <c:v>2015</c:v>
                </c:pt>
                <c:pt idx="4">
                  <c:v>2016 (En-Nv)</c:v>
                </c:pt>
              </c:strCache>
            </c:strRef>
          </c:cat>
          <c:val>
            <c:numRef>
              <c:f>(Hoja1!$X$56,Hoja1!$S$56,Hoja1!$N$56,Hoja1!$I$56,Hoja1!$D$56)</c:f>
              <c:numCache>
                <c:formatCode>General</c:formatCode>
                <c:ptCount val="5"/>
                <c:pt idx="0">
                  <c:v>5671</c:v>
                </c:pt>
                <c:pt idx="1">
                  <c:v>5612</c:v>
                </c:pt>
                <c:pt idx="2">
                  <c:v>8632</c:v>
                </c:pt>
                <c:pt idx="3">
                  <c:v>19163</c:v>
                </c:pt>
                <c:pt idx="4">
                  <c:v>21103</c:v>
                </c:pt>
              </c:numCache>
            </c:numRef>
          </c:val>
        </c:ser>
        <c:ser>
          <c:idx val="1"/>
          <c:order val="1"/>
          <c:tx>
            <c:strRef>
              <c:f>Hoja1!$W$58</c:f>
              <c:strCache>
                <c:ptCount val="1"/>
                <c:pt idx="0">
                  <c:v>Pendientes</c:v>
                </c:pt>
              </c:strCache>
            </c:strRef>
          </c:tx>
          <c:dLbls>
            <c:txPr>
              <a:bodyPr/>
              <a:lstStyle/>
              <a:p>
                <a:pPr>
                  <a:defRPr sz="800" b="1"/>
                </a:pPr>
                <a:endParaRPr lang="es-ES"/>
              </a:p>
            </c:txPr>
            <c:dLblPos val="r"/>
            <c:showVal val="1"/>
          </c:dLbls>
          <c:cat>
            <c:strRef>
              <c:f>(Hoja1!$V$56,Hoja1!$Q$56,Hoja1!$L$56,Hoja1!$G$56,Hoja1!$B$56)</c:f>
              <c:strCache>
                <c:ptCount val="5"/>
                <c:pt idx="0">
                  <c:v>2012</c:v>
                </c:pt>
                <c:pt idx="1">
                  <c:v>2013</c:v>
                </c:pt>
                <c:pt idx="2">
                  <c:v>2014</c:v>
                </c:pt>
                <c:pt idx="3">
                  <c:v>2015</c:v>
                </c:pt>
                <c:pt idx="4">
                  <c:v>2016 (En-Nv)</c:v>
                </c:pt>
              </c:strCache>
            </c:strRef>
          </c:cat>
          <c:val>
            <c:numRef>
              <c:f>(Hoja1!$W$56,Hoja1!$R$56,Hoja1!$M$56,Hoja1!$H$56,Hoja1!$C$56)</c:f>
              <c:numCache>
                <c:formatCode>General</c:formatCode>
                <c:ptCount val="5"/>
                <c:pt idx="0">
                  <c:v>401</c:v>
                </c:pt>
                <c:pt idx="1">
                  <c:v>443</c:v>
                </c:pt>
                <c:pt idx="2">
                  <c:v>1144</c:v>
                </c:pt>
                <c:pt idx="3">
                  <c:v>5222</c:v>
                </c:pt>
                <c:pt idx="4">
                  <c:v>4600</c:v>
                </c:pt>
              </c:numCache>
            </c:numRef>
          </c:val>
        </c:ser>
        <c:ser>
          <c:idx val="2"/>
          <c:order val="2"/>
          <c:tx>
            <c:strRef>
              <c:f>Hoja1!$E$58</c:f>
              <c:strCache>
                <c:ptCount val="1"/>
                <c:pt idx="0">
                  <c:v>Total</c:v>
                </c:pt>
              </c:strCache>
            </c:strRef>
          </c:tx>
          <c:dLbls>
            <c:txPr>
              <a:bodyPr/>
              <a:lstStyle/>
              <a:p>
                <a:pPr>
                  <a:defRPr sz="800" b="1"/>
                </a:pPr>
                <a:endParaRPr lang="es-ES"/>
              </a:p>
            </c:txPr>
            <c:dLblPos val="t"/>
            <c:showVal val="1"/>
          </c:dLbls>
          <c:val>
            <c:numRef>
              <c:f>(Hoja1!$Y$56,Hoja1!$T$56,Hoja1!$O$56,Hoja1!$J$56,Hoja1!$E$56)</c:f>
              <c:numCache>
                <c:formatCode>General</c:formatCode>
                <c:ptCount val="5"/>
                <c:pt idx="0">
                  <c:v>6072</c:v>
                </c:pt>
                <c:pt idx="1">
                  <c:v>6055</c:v>
                </c:pt>
                <c:pt idx="2">
                  <c:v>9776</c:v>
                </c:pt>
                <c:pt idx="3">
                  <c:v>24385</c:v>
                </c:pt>
                <c:pt idx="4">
                  <c:v>25703</c:v>
                </c:pt>
              </c:numCache>
            </c:numRef>
          </c:val>
        </c:ser>
        <c:marker val="1"/>
        <c:axId val="187438592"/>
        <c:axId val="187440128"/>
      </c:lineChart>
      <c:catAx>
        <c:axId val="187438592"/>
        <c:scaling>
          <c:orientation val="minMax"/>
        </c:scaling>
        <c:axPos val="b"/>
        <c:numFmt formatCode="General" sourceLinked="1"/>
        <c:tickLblPos val="nextTo"/>
        <c:txPr>
          <a:bodyPr/>
          <a:lstStyle/>
          <a:p>
            <a:pPr>
              <a:defRPr sz="800"/>
            </a:pPr>
            <a:endParaRPr lang="es-ES"/>
          </a:p>
        </c:txPr>
        <c:crossAx val="187440128"/>
        <c:crosses val="autoZero"/>
        <c:auto val="1"/>
        <c:lblAlgn val="ctr"/>
        <c:lblOffset val="100"/>
      </c:catAx>
      <c:valAx>
        <c:axId val="187440128"/>
        <c:scaling>
          <c:orientation val="minMax"/>
        </c:scaling>
        <c:axPos val="l"/>
        <c:majorGridlines/>
        <c:numFmt formatCode="General" sourceLinked="1"/>
        <c:tickLblPos val="nextTo"/>
        <c:txPr>
          <a:bodyPr/>
          <a:lstStyle/>
          <a:p>
            <a:pPr>
              <a:defRPr sz="800"/>
            </a:pPr>
            <a:endParaRPr lang="es-ES"/>
          </a:p>
        </c:txPr>
        <c:crossAx val="187438592"/>
        <c:crosses val="autoZero"/>
        <c:crossBetween val="between"/>
      </c:valAx>
    </c:plotArea>
    <c:legend>
      <c:legendPos val="r"/>
      <c:layout/>
      <c:txPr>
        <a:bodyPr/>
        <a:lstStyle/>
        <a:p>
          <a:pPr>
            <a:defRPr sz="900" b="1"/>
          </a:pPr>
          <a:endParaRPr lang="es-ES"/>
        </a:p>
      </c:txPr>
    </c:legend>
    <c:plotVisOnly val="1"/>
  </c:chart>
  <c:spPr>
    <a:solidFill>
      <a:schemeClr val="accent6">
        <a:lumMod val="20000"/>
        <a:lumOff val="80000"/>
      </a:schemeClr>
    </a:solidFill>
  </c:sp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s-ES"/>
  <c:chart>
    <c:plotArea>
      <c:layout/>
      <c:barChart>
        <c:barDir val="col"/>
        <c:grouping val="clustered"/>
        <c:ser>
          <c:idx val="0"/>
          <c:order val="0"/>
          <c:tx>
            <c:strRef>
              <c:f>Hoja1!$D$58</c:f>
              <c:strCache>
                <c:ptCount val="1"/>
                <c:pt idx="0">
                  <c:v>Cerradas</c:v>
                </c:pt>
              </c:strCache>
            </c:strRef>
          </c:tx>
          <c:dLbls>
            <c:txPr>
              <a:bodyPr/>
              <a:lstStyle/>
              <a:p>
                <a:pPr>
                  <a:defRPr sz="800" b="1"/>
                </a:pPr>
                <a:endParaRPr lang="es-ES"/>
              </a:p>
            </c:txPr>
            <c:showVal val="1"/>
          </c:dLbls>
          <c:cat>
            <c:strRef>
              <c:f>(Hoja1!$V$56,Hoja1!$Q$56,Hoja1!$L$56,Hoja1!$G$56,Hoja1!$B$56)</c:f>
              <c:strCache>
                <c:ptCount val="5"/>
                <c:pt idx="0">
                  <c:v>2012</c:v>
                </c:pt>
                <c:pt idx="1">
                  <c:v>2013</c:v>
                </c:pt>
                <c:pt idx="2">
                  <c:v>2014</c:v>
                </c:pt>
                <c:pt idx="3">
                  <c:v>2015</c:v>
                </c:pt>
                <c:pt idx="4">
                  <c:v>2016 (En-Nv)</c:v>
                </c:pt>
              </c:strCache>
            </c:strRef>
          </c:cat>
          <c:val>
            <c:numRef>
              <c:f>(Hoja1!$X$57,Hoja1!$S$57,Hoja1!$N$57,Hoja1!$I$57,Hoja1!$D$57)</c:f>
              <c:numCache>
                <c:formatCode>0.00</c:formatCode>
                <c:ptCount val="5"/>
                <c:pt idx="0">
                  <c:v>93.395915678524318</c:v>
                </c:pt>
                <c:pt idx="1">
                  <c:v>92.683732452517859</c:v>
                </c:pt>
                <c:pt idx="2">
                  <c:v>88.297872340425258</c:v>
                </c:pt>
                <c:pt idx="3">
                  <c:v>78.585195817100285</c:v>
                </c:pt>
                <c:pt idx="4">
                  <c:v>82.103256429211029</c:v>
                </c:pt>
              </c:numCache>
            </c:numRef>
          </c:val>
        </c:ser>
        <c:ser>
          <c:idx val="1"/>
          <c:order val="1"/>
          <c:tx>
            <c:strRef>
              <c:f>Hoja1!$W$58</c:f>
              <c:strCache>
                <c:ptCount val="1"/>
                <c:pt idx="0">
                  <c:v>Pendientes</c:v>
                </c:pt>
              </c:strCache>
            </c:strRef>
          </c:tx>
          <c:dLbls>
            <c:txPr>
              <a:bodyPr/>
              <a:lstStyle/>
              <a:p>
                <a:pPr>
                  <a:defRPr sz="800" b="1"/>
                </a:pPr>
                <a:endParaRPr lang="es-ES"/>
              </a:p>
            </c:txPr>
            <c:showVal val="1"/>
          </c:dLbls>
          <c:cat>
            <c:strRef>
              <c:f>(Hoja1!$V$56,Hoja1!$Q$56,Hoja1!$L$56,Hoja1!$G$56,Hoja1!$B$56)</c:f>
              <c:strCache>
                <c:ptCount val="5"/>
                <c:pt idx="0">
                  <c:v>2012</c:v>
                </c:pt>
                <c:pt idx="1">
                  <c:v>2013</c:v>
                </c:pt>
                <c:pt idx="2">
                  <c:v>2014</c:v>
                </c:pt>
                <c:pt idx="3">
                  <c:v>2015</c:v>
                </c:pt>
                <c:pt idx="4">
                  <c:v>2016 (En-Nv)</c:v>
                </c:pt>
              </c:strCache>
            </c:strRef>
          </c:cat>
          <c:val>
            <c:numRef>
              <c:f>(Hoja1!$W$57,Hoja1!$R$57,Hoja1!$M$57,Hoja1!$H$57,Hoja1!$C$57)</c:f>
              <c:numCache>
                <c:formatCode>0.00</c:formatCode>
                <c:ptCount val="5"/>
                <c:pt idx="0">
                  <c:v>6.604084321475586</c:v>
                </c:pt>
                <c:pt idx="1">
                  <c:v>7.3162675474814201</c:v>
                </c:pt>
                <c:pt idx="2">
                  <c:v>11.702127659574469</c:v>
                </c:pt>
                <c:pt idx="3">
                  <c:v>21.414804182899331</c:v>
                </c:pt>
                <c:pt idx="4">
                  <c:v>17.896743570789184</c:v>
                </c:pt>
              </c:numCache>
            </c:numRef>
          </c:val>
        </c:ser>
        <c:axId val="187486592"/>
        <c:axId val="187488128"/>
      </c:barChart>
      <c:catAx>
        <c:axId val="187486592"/>
        <c:scaling>
          <c:orientation val="minMax"/>
        </c:scaling>
        <c:axPos val="b"/>
        <c:numFmt formatCode="General" sourceLinked="1"/>
        <c:tickLblPos val="nextTo"/>
        <c:txPr>
          <a:bodyPr/>
          <a:lstStyle/>
          <a:p>
            <a:pPr>
              <a:defRPr sz="800"/>
            </a:pPr>
            <a:endParaRPr lang="es-ES"/>
          </a:p>
        </c:txPr>
        <c:crossAx val="187488128"/>
        <c:crosses val="autoZero"/>
        <c:auto val="1"/>
        <c:lblAlgn val="ctr"/>
        <c:lblOffset val="100"/>
      </c:catAx>
      <c:valAx>
        <c:axId val="187488128"/>
        <c:scaling>
          <c:orientation val="minMax"/>
        </c:scaling>
        <c:axPos val="l"/>
        <c:majorGridlines/>
        <c:numFmt formatCode="0.00" sourceLinked="1"/>
        <c:tickLblPos val="nextTo"/>
        <c:txPr>
          <a:bodyPr/>
          <a:lstStyle/>
          <a:p>
            <a:pPr>
              <a:defRPr sz="800"/>
            </a:pPr>
            <a:endParaRPr lang="es-ES"/>
          </a:p>
        </c:txPr>
        <c:crossAx val="187486592"/>
        <c:crosses val="autoZero"/>
        <c:crossBetween val="between"/>
      </c:valAx>
    </c:plotArea>
    <c:legend>
      <c:legendPos val="r"/>
      <c:layout/>
      <c:txPr>
        <a:bodyPr/>
        <a:lstStyle/>
        <a:p>
          <a:pPr>
            <a:defRPr sz="900" b="1"/>
          </a:pPr>
          <a:endParaRPr lang="es-ES"/>
        </a:p>
      </c:txPr>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E13C03-95B8-4FFD-8C8C-B908BC4B6818}" type="datetimeFigureOut">
              <a:rPr lang="es-ES" smtClean="0"/>
              <a:pPr/>
              <a:t>19/12/2016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C60B805-C30B-4510-82BD-24065EC35B12}"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E13C03-95B8-4FFD-8C8C-B908BC4B6818}" type="datetimeFigureOut">
              <a:rPr lang="es-ES" smtClean="0"/>
              <a:pPr/>
              <a:t>19/12/2016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0B805-C30B-4510-82BD-24065EC35B1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 Id="rId5" Type="http://schemas.openxmlformats.org/officeDocument/2006/relationships/chart" Target="../charts/chart6.xml"/><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6069216" y="5763345"/>
            <a:ext cx="2679248" cy="834007"/>
          </a:xfrm>
          <a:prstGeom prst="rect">
            <a:avLst/>
          </a:prstGeom>
          <a:noFill/>
          <a:ln w="9525">
            <a:noFill/>
            <a:miter lim="800000"/>
            <a:headEnd/>
            <a:tailEnd/>
          </a:ln>
        </p:spPr>
      </p:pic>
      <p:sp>
        <p:nvSpPr>
          <p:cNvPr id="11" name="10 CuadroTexto"/>
          <p:cNvSpPr txBox="1"/>
          <p:nvPr/>
        </p:nvSpPr>
        <p:spPr>
          <a:xfrm>
            <a:off x="1368152" y="2372687"/>
            <a:ext cx="6444208" cy="1200329"/>
          </a:xfrm>
          <a:prstGeom prst="rect">
            <a:avLst/>
          </a:prstGeom>
          <a:noFill/>
        </p:spPr>
        <p:txBody>
          <a:bodyPr wrap="square" rtlCol="0">
            <a:spAutoFit/>
          </a:bodyPr>
          <a:lstStyle/>
          <a:p>
            <a:pPr algn="ctr"/>
            <a:r>
              <a:rPr lang="es-ES" sz="2400" dirty="0" smtClean="0">
                <a:latin typeface="Tahoma" pitchFamily="34" charset="0"/>
                <a:ea typeface="Tahoma" pitchFamily="34" charset="0"/>
                <a:cs typeface="Tahoma" pitchFamily="34" charset="0"/>
              </a:rPr>
              <a:t>Estudio </a:t>
            </a:r>
            <a:r>
              <a:rPr lang="es-ES" sz="2400" dirty="0">
                <a:latin typeface="Tahoma" pitchFamily="34" charset="0"/>
                <a:ea typeface="Tahoma" pitchFamily="34" charset="0"/>
                <a:cs typeface="Tahoma" pitchFamily="34" charset="0"/>
              </a:rPr>
              <a:t>diagnóstico colaborativo sobre la </a:t>
            </a:r>
            <a:r>
              <a:rPr lang="es-ES" sz="2400" b="1" dirty="0">
                <a:latin typeface="Tahoma" pitchFamily="34" charset="0"/>
                <a:ea typeface="Tahoma" pitchFamily="34" charset="0"/>
                <a:cs typeface="Tahoma" pitchFamily="34" charset="0"/>
              </a:rPr>
              <a:t>participación ciudadana</a:t>
            </a:r>
            <a:r>
              <a:rPr lang="es-ES" sz="2400" dirty="0">
                <a:latin typeface="Tahoma" pitchFamily="34" charset="0"/>
                <a:ea typeface="Tahoma" pitchFamily="34" charset="0"/>
                <a:cs typeface="Tahoma" pitchFamily="34" charset="0"/>
              </a:rPr>
              <a:t> </a:t>
            </a:r>
            <a:endParaRPr lang="es-ES" sz="2400" dirty="0" smtClean="0">
              <a:latin typeface="Tahoma" pitchFamily="34" charset="0"/>
              <a:ea typeface="Tahoma" pitchFamily="34" charset="0"/>
              <a:cs typeface="Tahoma" pitchFamily="34" charset="0"/>
            </a:endParaRPr>
          </a:p>
          <a:p>
            <a:pPr algn="ctr"/>
            <a:r>
              <a:rPr lang="es-ES" sz="2400" dirty="0" smtClean="0">
                <a:latin typeface="Tahoma" pitchFamily="34" charset="0"/>
                <a:ea typeface="Tahoma" pitchFamily="34" charset="0"/>
                <a:cs typeface="Tahoma" pitchFamily="34" charset="0"/>
              </a:rPr>
              <a:t>en </a:t>
            </a:r>
            <a:r>
              <a:rPr lang="es-ES" sz="2400" dirty="0">
                <a:latin typeface="Tahoma" pitchFamily="34" charset="0"/>
                <a:ea typeface="Tahoma" pitchFamily="34" charset="0"/>
                <a:cs typeface="Tahoma" pitchFamily="34" charset="0"/>
              </a:rPr>
              <a:t>el municipio de </a:t>
            </a:r>
            <a:r>
              <a:rPr lang="es-ES" sz="2400" b="1" dirty="0" smtClean="0">
                <a:latin typeface="Tahoma" pitchFamily="34" charset="0"/>
                <a:ea typeface="Tahoma" pitchFamily="34" charset="0"/>
                <a:cs typeface="Tahoma" pitchFamily="34" charset="0"/>
              </a:rPr>
              <a:t>Zaragoza</a:t>
            </a:r>
          </a:p>
        </p:txBody>
      </p:sp>
      <p:pic>
        <p:nvPicPr>
          <p:cNvPr id="5" name="4 Imagen"/>
          <p:cNvPicPr/>
          <p:nvPr/>
        </p:nvPicPr>
        <p:blipFill>
          <a:blip r:embed="rId3" cstate="print"/>
          <a:srcRect/>
          <a:stretch>
            <a:fillRect/>
          </a:stretch>
        </p:blipFill>
        <p:spPr bwMode="auto">
          <a:xfrm>
            <a:off x="4206615" y="5877272"/>
            <a:ext cx="740474" cy="629031"/>
          </a:xfrm>
          <a:prstGeom prst="rect">
            <a:avLst/>
          </a:prstGeom>
          <a:solidFill>
            <a:srgbClr val="FFFFFF"/>
          </a:solid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323528" y="260648"/>
            <a:ext cx="8352928"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El ámbito de la participación individual y de la sociedad civil organizada</a:t>
            </a:r>
            <a:endParaRPr lang="es-ES" sz="1400" b="1" dirty="0">
              <a:latin typeface="Tahoma" pitchFamily="34" charset="0"/>
              <a:ea typeface="Tahoma" pitchFamily="34" charset="0"/>
              <a:cs typeface="Tahoma" pitchFamily="34" charset="0"/>
            </a:endParaRPr>
          </a:p>
        </p:txBody>
      </p:sp>
      <p:sp>
        <p:nvSpPr>
          <p:cNvPr id="11" name="Cuadro de texto 14"/>
          <p:cNvSpPr txBox="1">
            <a:spLocks noChangeArrowheads="1"/>
          </p:cNvSpPr>
          <p:nvPr/>
        </p:nvSpPr>
        <p:spPr bwMode="auto">
          <a:xfrm>
            <a:off x="179512" y="764704"/>
            <a:ext cx="8784976" cy="307777"/>
          </a:xfrm>
          <a:prstGeom prst="rect">
            <a:avLst/>
          </a:prstGeom>
          <a:solidFill>
            <a:schemeClr val="accent6">
              <a:lumMod val="20000"/>
              <a:lumOff val="80000"/>
            </a:schemeClr>
          </a:solidFill>
          <a:ln w="9525">
            <a:noFill/>
            <a:miter lim="800000"/>
            <a:headEnd/>
            <a:tailEnd/>
          </a:ln>
        </p:spPr>
        <p:txBody>
          <a:bodyPr vert="horz" wrap="square" lIns="0" tIns="0" rIns="0" bIns="0" numCol="1" anchor="t" anchorCtr="0" compatLnSpc="1">
            <a:prstTxWarp prst="textNoShape">
              <a:avLst/>
            </a:prstTxWarp>
            <a:spAutoFit/>
          </a:bodyPr>
          <a:lstStyle/>
          <a:p>
            <a:pPr lvl="0" algn="just" fontAlgn="base">
              <a:spcBef>
                <a:spcPct val="0"/>
              </a:spcBef>
              <a:spcAft>
                <a:spcPts val="1000"/>
              </a:spcAft>
            </a:pPr>
            <a:r>
              <a:rPr lang="es-ES" sz="1000" b="1" dirty="0" smtClean="0">
                <a:latin typeface="Tahoma" pitchFamily="34" charset="0"/>
                <a:ea typeface="Tahoma" pitchFamily="34" charset="0"/>
                <a:cs typeface="Tahoma" pitchFamily="34" charset="0"/>
              </a:rPr>
              <a:t>Agrupación de asociaciones. Tipos: </a:t>
            </a:r>
            <a:r>
              <a:rPr lang="es-ES" sz="1000" dirty="0">
                <a:latin typeface="Tahoma" pitchFamily="34" charset="0"/>
                <a:ea typeface="Tahoma" pitchFamily="34" charset="0"/>
                <a:cs typeface="Tahoma" pitchFamily="34" charset="0"/>
              </a:rPr>
              <a:t>vecinales, comerciales, educativas, sociales, deportivas, sindicales, empresariales, partidos políticos y representantes institucionales. </a:t>
            </a:r>
            <a:endParaRPr kumimoji="0" lang="es-ES" sz="1000" b="1" i="0" u="none" strike="noStrike" cap="none" normalizeH="0" baseline="0" dirty="0" smtClean="0">
              <a:ln>
                <a:noFill/>
              </a:ln>
              <a:effectLst/>
              <a:latin typeface="Tahoma" pitchFamily="34" charset="0"/>
              <a:ea typeface="Tahoma" pitchFamily="34" charset="0"/>
              <a:cs typeface="Tahoma" pitchFamily="34" charset="0"/>
            </a:endParaRPr>
          </a:p>
        </p:txBody>
      </p:sp>
      <p:graphicFrame>
        <p:nvGraphicFramePr>
          <p:cNvPr id="6" name="5 Gráfico"/>
          <p:cNvGraphicFramePr/>
          <p:nvPr/>
        </p:nvGraphicFramePr>
        <p:xfrm>
          <a:off x="0" y="1124743"/>
          <a:ext cx="4572000" cy="27384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7 Gráfico"/>
          <p:cNvGraphicFramePr/>
          <p:nvPr/>
        </p:nvGraphicFramePr>
        <p:xfrm>
          <a:off x="4572000" y="1124743"/>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10" name="Cuadro de texto 14"/>
          <p:cNvSpPr txBox="1">
            <a:spLocks noChangeArrowheads="1"/>
          </p:cNvSpPr>
          <p:nvPr/>
        </p:nvSpPr>
        <p:spPr bwMode="auto">
          <a:xfrm>
            <a:off x="179512" y="3933055"/>
            <a:ext cx="8784976" cy="307777"/>
          </a:xfrm>
          <a:prstGeom prst="rect">
            <a:avLst/>
          </a:prstGeom>
          <a:solidFill>
            <a:schemeClr val="accent6">
              <a:lumMod val="20000"/>
              <a:lumOff val="80000"/>
            </a:schemeClr>
          </a:solidFill>
          <a:ln w="9525">
            <a:noFill/>
            <a:miter lim="800000"/>
            <a:headEnd/>
            <a:tailEnd/>
          </a:ln>
        </p:spPr>
        <p:txBody>
          <a:bodyPr vert="horz" wrap="square" lIns="0" tIns="0" rIns="0" bIns="0" numCol="1" anchor="t" anchorCtr="0" compatLnSpc="1">
            <a:prstTxWarp prst="textNoShape">
              <a:avLst/>
            </a:prstTxWarp>
            <a:spAutoFit/>
          </a:bodyPr>
          <a:lstStyle/>
          <a:p>
            <a:pPr lvl="0" algn="just" fontAlgn="base">
              <a:spcBef>
                <a:spcPct val="0"/>
              </a:spcBef>
              <a:spcAft>
                <a:spcPts val="1000"/>
              </a:spcAft>
            </a:pPr>
            <a:r>
              <a:rPr lang="es-ES" sz="1000" b="1" dirty="0" smtClean="0">
                <a:latin typeface="Tahoma" pitchFamily="34" charset="0"/>
                <a:ea typeface="Tahoma" pitchFamily="34" charset="0"/>
                <a:cs typeface="Tahoma" pitchFamily="34" charset="0"/>
              </a:rPr>
              <a:t>Agrupación de intervenciones. Tipos: </a:t>
            </a:r>
            <a:r>
              <a:rPr lang="es-ES" sz="1000" dirty="0">
                <a:latin typeface="Tahoma" pitchFamily="34" charset="0"/>
                <a:ea typeface="Tahoma" pitchFamily="34" charset="0"/>
                <a:cs typeface="Tahoma" pitchFamily="34" charset="0"/>
              </a:rPr>
              <a:t>servicios públicos, urbanismo, impuestos y tasas, presupuesto municipal, reivindicación social, gestión municipal y movilidad. </a:t>
            </a:r>
            <a:endParaRPr kumimoji="0" lang="es-ES" sz="1000" b="1" i="0" u="none" strike="noStrike" cap="none" normalizeH="0" baseline="0" dirty="0" smtClean="0">
              <a:ln>
                <a:noFill/>
              </a:ln>
              <a:effectLst/>
              <a:latin typeface="Tahoma" pitchFamily="34" charset="0"/>
              <a:ea typeface="Tahoma" pitchFamily="34" charset="0"/>
              <a:cs typeface="Tahoma" pitchFamily="34" charset="0"/>
            </a:endParaRPr>
          </a:p>
        </p:txBody>
      </p:sp>
      <p:graphicFrame>
        <p:nvGraphicFramePr>
          <p:cNvPr id="12" name="11 Gráfico"/>
          <p:cNvGraphicFramePr/>
          <p:nvPr/>
        </p:nvGraphicFramePr>
        <p:xfrm>
          <a:off x="0" y="4221087"/>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12 Gráfico"/>
          <p:cNvGraphicFramePr/>
          <p:nvPr/>
        </p:nvGraphicFramePr>
        <p:xfrm>
          <a:off x="4572000" y="4221087"/>
          <a:ext cx="4572000" cy="2738437"/>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323528" y="260648"/>
            <a:ext cx="8352928"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La comisión especial de sugerencias y reclamaciones</a:t>
            </a:r>
            <a:endParaRPr lang="es-ES" sz="1400" b="1" dirty="0">
              <a:latin typeface="Tahoma" pitchFamily="34" charset="0"/>
              <a:ea typeface="Tahoma" pitchFamily="34" charset="0"/>
              <a:cs typeface="Tahoma" pitchFamily="34" charset="0"/>
            </a:endParaRPr>
          </a:p>
        </p:txBody>
      </p:sp>
      <p:sp>
        <p:nvSpPr>
          <p:cNvPr id="9" name="Rectangle 3"/>
          <p:cNvSpPr>
            <a:spLocks noChangeArrowheads="1"/>
          </p:cNvSpPr>
          <p:nvPr/>
        </p:nvSpPr>
        <p:spPr bwMode="auto">
          <a:xfrm>
            <a:off x="251520" y="908720"/>
            <a:ext cx="8496944" cy="1015663"/>
          </a:xfrm>
          <a:prstGeom prst="rect">
            <a:avLst/>
          </a:prstGeom>
          <a:solidFill>
            <a:schemeClr val="tx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 sz="1000" b="1" dirty="0">
                <a:latin typeface="Tahoma" pitchFamily="34" charset="0"/>
                <a:ea typeface="Tahoma" pitchFamily="34" charset="0"/>
                <a:cs typeface="Tahoma" pitchFamily="34" charset="0"/>
              </a:rPr>
              <a:t>Esta </a:t>
            </a:r>
            <a:r>
              <a:rPr lang="es-ES" sz="1000" b="1" dirty="0" smtClean="0">
                <a:latin typeface="Tahoma" pitchFamily="34" charset="0"/>
                <a:ea typeface="Tahoma" pitchFamily="34" charset="0"/>
                <a:cs typeface="Tahoma" pitchFamily="34" charset="0"/>
              </a:rPr>
              <a:t>comisión, recogida en el </a:t>
            </a:r>
            <a:r>
              <a:rPr lang="es-ES" sz="1000" b="1" dirty="0">
                <a:latin typeface="Tahoma" pitchFamily="34" charset="0"/>
                <a:ea typeface="Tahoma" pitchFamily="34" charset="0"/>
                <a:cs typeface="Tahoma" pitchFamily="34" charset="0"/>
              </a:rPr>
              <a:t>reglamento de </a:t>
            </a:r>
            <a:r>
              <a:rPr lang="es-ES" sz="1000" b="1" dirty="0" smtClean="0">
                <a:latin typeface="Tahoma" pitchFamily="34" charset="0"/>
                <a:ea typeface="Tahoma" pitchFamily="34" charset="0"/>
                <a:cs typeface="Tahoma" pitchFamily="34" charset="0"/>
              </a:rPr>
              <a:t>participación en el Título VI, </a:t>
            </a:r>
            <a:r>
              <a:rPr lang="es-ES" sz="1000" b="1" dirty="0">
                <a:latin typeface="Tahoma" pitchFamily="34" charset="0"/>
                <a:ea typeface="Tahoma" pitchFamily="34" charset="0"/>
                <a:cs typeface="Tahoma" pitchFamily="34" charset="0"/>
              </a:rPr>
              <a:t>no ha llegado a constituirse en el tiempo que lleva vigente el reglamento. Por el contrario, y sin tener la consideración de mecanismo de sustitución, el servicio de quejas y sugerencias de la web municipal, cuyo origen se remonta al año 1997, ha suplido en este tiempo algunas de las funciones que se reservaban a esta comisión. Y, así, a través de este espacio virtual la ciudadanía puede presentar cualquier tipo de queja, sugerencia o reclamación. Además, la persona que utiliza este servicio puede conocer, en cualquier momento,  el estado del trámite por ella realizado vía web. </a:t>
            </a:r>
          </a:p>
        </p:txBody>
      </p:sp>
      <p:graphicFrame>
        <p:nvGraphicFramePr>
          <p:cNvPr id="14" name="13 Gráfico"/>
          <p:cNvGraphicFramePr/>
          <p:nvPr/>
        </p:nvGraphicFramePr>
        <p:xfrm>
          <a:off x="0" y="2564904"/>
          <a:ext cx="4572000" cy="2746375"/>
        </p:xfrm>
        <a:graphic>
          <a:graphicData uri="http://schemas.openxmlformats.org/drawingml/2006/chart">
            <c:chart xmlns:c="http://schemas.openxmlformats.org/drawingml/2006/chart" xmlns:r="http://schemas.openxmlformats.org/officeDocument/2006/relationships" r:id="rId2"/>
          </a:graphicData>
        </a:graphic>
      </p:graphicFrame>
      <p:sp>
        <p:nvSpPr>
          <p:cNvPr id="16" name="Cuadro de texto 14"/>
          <p:cNvSpPr txBox="1">
            <a:spLocks noChangeArrowheads="1"/>
          </p:cNvSpPr>
          <p:nvPr/>
        </p:nvSpPr>
        <p:spPr bwMode="auto">
          <a:xfrm>
            <a:off x="1" y="2276872"/>
            <a:ext cx="4572000" cy="153888"/>
          </a:xfrm>
          <a:prstGeom prst="rect">
            <a:avLst/>
          </a:prstGeom>
          <a:solidFill>
            <a:schemeClr val="accent6">
              <a:lumMod val="20000"/>
              <a:lumOff val="80000"/>
            </a:schemeClr>
          </a:solidFill>
          <a:ln w="9525">
            <a:noFill/>
            <a:miter lim="800000"/>
            <a:headEnd/>
            <a:tailEnd/>
          </a:ln>
        </p:spPr>
        <p:txBody>
          <a:bodyPr vert="horz" wrap="square" lIns="0" tIns="0" rIns="0" bIns="0" numCol="1" anchor="t" anchorCtr="0" compatLnSpc="1">
            <a:prstTxWarp prst="textNoShape">
              <a:avLst/>
            </a:prstTxWarp>
            <a:spAutoFit/>
          </a:bodyPr>
          <a:lstStyle/>
          <a:p>
            <a:pPr lvl="0" algn="ctr" fontAlgn="base">
              <a:spcBef>
                <a:spcPct val="0"/>
              </a:spcBef>
              <a:spcAft>
                <a:spcPts val="1000"/>
              </a:spcAft>
            </a:pPr>
            <a:r>
              <a:rPr lang="es-ES" sz="1000" b="1" dirty="0">
                <a:latin typeface="Tahoma" pitchFamily="34" charset="0"/>
                <a:ea typeface="Tahoma" pitchFamily="34" charset="0"/>
                <a:cs typeface="Tahoma" pitchFamily="34" charset="0"/>
              </a:rPr>
              <a:t>Evolución del servicio </a:t>
            </a:r>
            <a:r>
              <a:rPr lang="es-ES" sz="1000" b="1" dirty="0" err="1">
                <a:latin typeface="Tahoma" pitchFamily="34" charset="0"/>
                <a:ea typeface="Tahoma" pitchFamily="34" charset="0"/>
                <a:cs typeface="Tahoma" pitchFamily="34" charset="0"/>
              </a:rPr>
              <a:t>on</a:t>
            </a:r>
            <a:r>
              <a:rPr lang="es-ES" sz="1000" b="1" dirty="0">
                <a:latin typeface="Tahoma" pitchFamily="34" charset="0"/>
                <a:ea typeface="Tahoma" pitchFamily="34" charset="0"/>
                <a:cs typeface="Tahoma" pitchFamily="34" charset="0"/>
              </a:rPr>
              <a:t> line de quejas y sugerencias.</a:t>
            </a:r>
            <a:endParaRPr kumimoji="0" lang="es-ES" sz="1000" b="1" i="0" u="none" strike="noStrike" cap="none" normalizeH="0" baseline="0" dirty="0" smtClean="0">
              <a:ln>
                <a:noFill/>
              </a:ln>
              <a:effectLst/>
              <a:latin typeface="Tahoma" pitchFamily="34" charset="0"/>
              <a:ea typeface="Tahoma" pitchFamily="34" charset="0"/>
              <a:cs typeface="Tahoma" pitchFamily="34" charset="0"/>
            </a:endParaRPr>
          </a:p>
        </p:txBody>
      </p:sp>
      <p:graphicFrame>
        <p:nvGraphicFramePr>
          <p:cNvPr id="17" name="16 Gráfico"/>
          <p:cNvGraphicFramePr/>
          <p:nvPr/>
        </p:nvGraphicFramePr>
        <p:xfrm>
          <a:off x="4572000" y="2564904"/>
          <a:ext cx="4572000" cy="2746375"/>
        </p:xfrm>
        <a:graphic>
          <a:graphicData uri="http://schemas.openxmlformats.org/drawingml/2006/chart">
            <c:chart xmlns:c="http://schemas.openxmlformats.org/drawingml/2006/chart" xmlns:r="http://schemas.openxmlformats.org/officeDocument/2006/relationships" r:id="rId3"/>
          </a:graphicData>
        </a:graphic>
      </p:graphicFrame>
      <p:sp>
        <p:nvSpPr>
          <p:cNvPr id="18" name="Cuadro de texto 14"/>
          <p:cNvSpPr txBox="1">
            <a:spLocks noChangeArrowheads="1"/>
          </p:cNvSpPr>
          <p:nvPr/>
        </p:nvSpPr>
        <p:spPr bwMode="auto">
          <a:xfrm>
            <a:off x="4536504" y="2276872"/>
            <a:ext cx="4572000" cy="30777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lgn="ctr" fontAlgn="base">
              <a:spcBef>
                <a:spcPct val="0"/>
              </a:spcBef>
              <a:spcAft>
                <a:spcPts val="1000"/>
              </a:spcAft>
            </a:pPr>
            <a:r>
              <a:rPr lang="es-ES" sz="1000" b="1" dirty="0">
                <a:latin typeface="Tahoma" pitchFamily="34" charset="0"/>
                <a:ea typeface="Tahoma" pitchFamily="34" charset="0"/>
                <a:cs typeface="Tahoma" pitchFamily="34" charset="0"/>
              </a:rPr>
              <a:t>Porcentaje anual sobre el total de quejas y sugerencias cerradas y pendientes.</a:t>
            </a:r>
            <a:endParaRPr kumimoji="0" lang="es-ES" sz="1000" b="1" i="0" u="none" strike="noStrike" cap="none" normalizeH="0" baseline="0" dirty="0" smtClean="0">
              <a:ln>
                <a:noFill/>
              </a:ln>
              <a:effectLst/>
              <a:latin typeface="Tahoma" pitchFamily="34" charset="0"/>
              <a:ea typeface="Tahoma" pitchFamily="34" charset="0"/>
              <a:cs typeface="Tahoma" pitchFamily="34" charset="0"/>
            </a:endParaRPr>
          </a:p>
        </p:txBody>
      </p:sp>
      <p:sp>
        <p:nvSpPr>
          <p:cNvPr id="19" name="18 Rectángulo"/>
          <p:cNvSpPr/>
          <p:nvPr/>
        </p:nvSpPr>
        <p:spPr>
          <a:xfrm>
            <a:off x="179512" y="5663570"/>
            <a:ext cx="8784976" cy="861774"/>
          </a:xfrm>
          <a:prstGeom prst="rect">
            <a:avLst/>
          </a:prstGeom>
          <a:solidFill>
            <a:schemeClr val="accent6">
              <a:lumMod val="20000"/>
              <a:lumOff val="80000"/>
            </a:schemeClr>
          </a:solidFill>
        </p:spPr>
        <p:txBody>
          <a:bodyPr wrap="square">
            <a:spAutoFit/>
          </a:bodyPr>
          <a:lstStyle/>
          <a:p>
            <a:pPr algn="just"/>
            <a:r>
              <a:rPr lang="es-ES" sz="1000" b="1" dirty="0" smtClean="0">
                <a:latin typeface="Tahoma" pitchFamily="34" charset="0"/>
                <a:ea typeface="Tahoma" pitchFamily="34" charset="0"/>
                <a:cs typeface="Tahoma" pitchFamily="34" charset="0"/>
              </a:rPr>
              <a:t>Las </a:t>
            </a:r>
            <a:r>
              <a:rPr lang="es-ES" sz="1000" b="1" dirty="0">
                <a:latin typeface="Tahoma" pitchFamily="34" charset="0"/>
                <a:ea typeface="Tahoma" pitchFamily="34" charset="0"/>
                <a:cs typeface="Tahoma" pitchFamily="34" charset="0"/>
              </a:rPr>
              <a:t>tres categorías que se encuentran a la cabeza respeto al total de quejas anuales que acumulan son: limpieza pública, infraestructuras (conservación) y parques y jardines. Desde el año 2014 son estas tres categorías las más señaladas por la ciudadanía. Las dos primeras se encuentran, para los años 2015 y 2016 en la horquilla de entre 3.000 y 4.000 quejas, alcanzando este último año un total de 4.167 y 3.828 quejas y sugerencias, respectivamente. Mientras que la tercera, parques y jardines, las dobla situándose en la horquilla de entre 6.000 y 7.000 anuales, siendo el total para el año 2016 de 6.790 quejas y sugerencias.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323528" y="260648"/>
            <a:ext cx="8352928"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Los procesos participativos</a:t>
            </a:r>
            <a:endParaRPr lang="es-ES" sz="1400" b="1" dirty="0">
              <a:latin typeface="Tahoma" pitchFamily="34" charset="0"/>
              <a:ea typeface="Tahoma" pitchFamily="34" charset="0"/>
              <a:cs typeface="Tahoma" pitchFamily="34" charset="0"/>
            </a:endParaRPr>
          </a:p>
        </p:txBody>
      </p:sp>
      <p:sp>
        <p:nvSpPr>
          <p:cNvPr id="9" name="Rectangle 3"/>
          <p:cNvSpPr>
            <a:spLocks noChangeArrowheads="1"/>
          </p:cNvSpPr>
          <p:nvPr/>
        </p:nvSpPr>
        <p:spPr bwMode="auto">
          <a:xfrm>
            <a:off x="251520" y="985665"/>
            <a:ext cx="8496944" cy="861774"/>
          </a:xfrm>
          <a:prstGeom prst="rect">
            <a:avLst/>
          </a:prstGeom>
          <a:solidFill>
            <a:schemeClr val="tx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 sz="1000" b="1" dirty="0">
                <a:latin typeface="Tahoma" pitchFamily="34" charset="0"/>
                <a:ea typeface="Tahoma" pitchFamily="34" charset="0"/>
                <a:cs typeface="Tahoma" pitchFamily="34" charset="0"/>
              </a:rPr>
              <a:t>El reglamento no recoge específicamente esta herramienta de participación</a:t>
            </a:r>
            <a:r>
              <a:rPr lang="es-ES" sz="1000" b="1" dirty="0" smtClean="0">
                <a:latin typeface="Tahoma" pitchFamily="34" charset="0"/>
                <a:ea typeface="Tahoma" pitchFamily="34" charset="0"/>
                <a:cs typeface="Tahoma" pitchFamily="34" charset="0"/>
              </a:rPr>
              <a:t>.</a:t>
            </a:r>
          </a:p>
          <a:p>
            <a:pPr algn="just"/>
            <a:endParaRPr lang="es-ES" sz="1000" b="1" dirty="0">
              <a:latin typeface="Tahoma" pitchFamily="34" charset="0"/>
              <a:ea typeface="Tahoma" pitchFamily="34" charset="0"/>
              <a:cs typeface="Tahoma" pitchFamily="34" charset="0"/>
            </a:endParaRPr>
          </a:p>
          <a:p>
            <a:pPr algn="just"/>
            <a:r>
              <a:rPr lang="es-ES" sz="1000" b="1" dirty="0">
                <a:latin typeface="Tahoma" pitchFamily="34" charset="0"/>
                <a:ea typeface="Tahoma" pitchFamily="34" charset="0"/>
                <a:cs typeface="Tahoma" pitchFamily="34" charset="0"/>
              </a:rPr>
              <a:t>Dada su heterogeneidad y diferentes órganos impulsores, los procesos que se han recogido </a:t>
            </a:r>
            <a:r>
              <a:rPr lang="es-ES" sz="1000" b="1" dirty="0" smtClean="0">
                <a:latin typeface="Tahoma" pitchFamily="34" charset="0"/>
                <a:ea typeface="Tahoma" pitchFamily="34" charset="0"/>
                <a:cs typeface="Tahoma" pitchFamily="34" charset="0"/>
              </a:rPr>
              <a:t>se </a:t>
            </a:r>
            <a:r>
              <a:rPr lang="es-ES" sz="1000" b="1" dirty="0">
                <a:latin typeface="Tahoma" pitchFamily="34" charset="0"/>
                <a:ea typeface="Tahoma" pitchFamily="34" charset="0"/>
                <a:cs typeface="Tahoma" pitchFamily="34" charset="0"/>
              </a:rPr>
              <a:t>han seleccionado de los publicados en la web municipal, los facilitados por la oficina técnica de participación y los recogidos en las memorias del Consejo de la Ciudad.</a:t>
            </a:r>
          </a:p>
        </p:txBody>
      </p:sp>
      <p:sp>
        <p:nvSpPr>
          <p:cNvPr id="26625" name="Rectangle 1"/>
          <p:cNvSpPr>
            <a:spLocks noChangeArrowheads="1"/>
          </p:cNvSpPr>
          <p:nvPr/>
        </p:nvSpPr>
        <p:spPr bwMode="auto">
          <a:xfrm>
            <a:off x="251520" y="2950640"/>
            <a:ext cx="8496944" cy="1631216"/>
          </a:xfrm>
          <a:prstGeom prst="rect">
            <a:avLst/>
          </a:prstGeom>
          <a:solidFill>
            <a:schemeClr val="accent6">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indent="-228600" algn="just"/>
            <a:r>
              <a:rPr lang="es-ES" sz="1000" b="1" dirty="0" smtClean="0">
                <a:latin typeface="Tahoma" pitchFamily="34" charset="0"/>
                <a:ea typeface="Tahoma" pitchFamily="34" charset="0"/>
                <a:cs typeface="Tahoma" pitchFamily="34" charset="0"/>
              </a:rPr>
              <a:t>Conclusiones provisionales.</a:t>
            </a:r>
            <a:endParaRPr lang="es-ES" sz="1000" dirty="0" smtClean="0">
              <a:latin typeface="Tahoma" pitchFamily="34" charset="0"/>
              <a:ea typeface="Tahoma" pitchFamily="34" charset="0"/>
              <a:cs typeface="Tahoma" pitchFamily="34" charset="0"/>
            </a:endParaRPr>
          </a:p>
          <a:p>
            <a:pPr marL="228600" indent="-228600" algn="just"/>
            <a:endPar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228600" indent="-228600" algn="just">
              <a:buAutoNum type="arabicPeriod"/>
            </a:pP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Uso muy limitado. Concentración de su</a:t>
            </a:r>
            <a:r>
              <a:rPr kumimoji="0" lang="es-ES" sz="1000" i="0" u="none" strike="noStrike" cap="none" normalizeH="0" dirty="0" smtClean="0">
                <a:ln>
                  <a:noFill/>
                </a:ln>
                <a:solidFill>
                  <a:schemeClr val="tx1"/>
                </a:solidFill>
                <a:effectLst/>
                <a:latin typeface="Tahoma" pitchFamily="34" charset="0"/>
                <a:ea typeface="Tahoma" pitchFamily="34" charset="0"/>
                <a:cs typeface="Tahoma" pitchFamily="34" charset="0"/>
              </a:rPr>
              <a:t> uso en 2016.</a:t>
            </a:r>
            <a:endParaRPr lang="es-ES" sz="1000" dirty="0">
              <a:latin typeface="Tahoma" pitchFamily="34" charset="0"/>
              <a:ea typeface="Tahoma" pitchFamily="34" charset="0"/>
              <a:cs typeface="Tahoma" pitchFamily="34" charset="0"/>
            </a:endParaRPr>
          </a:p>
          <a:p>
            <a:pPr marL="228600" indent="-228600" algn="just">
              <a:buAutoNum type="arabicPeriod"/>
            </a:pP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Considerando que este instrumento de participación puede ser utilizado en cualquiera de las fases de una política pública (diseño, desarrollo, y ejecución), se ha utilizado</a:t>
            </a:r>
            <a:r>
              <a:rPr lang="es-ES" sz="1000" dirty="0" smtClean="0">
                <a:latin typeface="Tahoma" pitchFamily="34" charset="0"/>
                <a:ea typeface="Tahoma" pitchFamily="34" charset="0"/>
                <a:cs typeface="Tahoma" pitchFamily="34" charset="0"/>
              </a:rPr>
              <a:t>, mayoritariamente, </a:t>
            </a: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en la fase de ejecución de las políticas (selección de propuestas a financiar, elección entre diferentes propuestas para ejecutar, etc.). Y sólo algunos procesos</a:t>
            </a:r>
            <a:r>
              <a:rPr kumimoji="0" lang="es-ES" sz="1000" i="0" u="none" strike="noStrike" cap="none" normalizeH="0" dirty="0" smtClean="0">
                <a:ln>
                  <a:noFill/>
                </a:ln>
                <a:solidFill>
                  <a:schemeClr val="tx1"/>
                </a:solidFill>
                <a:effectLst/>
                <a:latin typeface="Tahoma" pitchFamily="34" charset="0"/>
                <a:ea typeface="Tahoma" pitchFamily="34" charset="0"/>
                <a:cs typeface="Tahoma" pitchFamily="34" charset="0"/>
              </a:rPr>
              <a:t> </a:t>
            </a: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se produjeron en la fase de diseño de políticas. </a:t>
            </a:r>
          </a:p>
          <a:p>
            <a:pPr marL="228600" indent="-228600" algn="just">
              <a:buAutoNum type="arabicPeriod"/>
            </a:pP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Se han</a:t>
            </a:r>
            <a:r>
              <a:rPr kumimoji="0" lang="es-ES" sz="1000" i="0" u="none" strike="noStrike" cap="none" normalizeH="0" dirty="0" smtClean="0">
                <a:ln>
                  <a:noFill/>
                </a:ln>
                <a:solidFill>
                  <a:schemeClr val="tx1"/>
                </a:solidFill>
                <a:effectLst/>
                <a:latin typeface="Tahoma" pitchFamily="34" charset="0"/>
                <a:ea typeface="Tahoma" pitchFamily="34" charset="0"/>
                <a:cs typeface="Tahoma" pitchFamily="34" charset="0"/>
              </a:rPr>
              <a:t> dirigido, en su mayoría, a la participación asociativa.</a:t>
            </a:r>
            <a:endParaRPr lang="es-ES" sz="1000" dirty="0">
              <a:latin typeface="Tahoma" pitchFamily="34" charset="0"/>
              <a:ea typeface="Tahoma" pitchFamily="34" charset="0"/>
              <a:cs typeface="Tahoma" pitchFamily="34" charset="0"/>
            </a:endParaRPr>
          </a:p>
          <a:p>
            <a:pPr marL="228600" indent="-228600" algn="just">
              <a:buAutoNum type="arabicPeriod"/>
            </a:pP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Concentración de los temas: reparto presupuestario y urbanismo.</a:t>
            </a:r>
          </a:p>
          <a:p>
            <a:pPr marL="228600" indent="-228600" algn="just">
              <a:buAutoNum type="arabicPeriod"/>
            </a:pP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Son mayoría los procesos cuyo ámbito de actuación es el distrito,</a:t>
            </a:r>
            <a:r>
              <a:rPr kumimoji="0" lang="es-ES" sz="1000" i="0" u="none" strike="noStrike" cap="none" normalizeH="0" dirty="0" smtClean="0">
                <a:ln>
                  <a:noFill/>
                </a:ln>
                <a:solidFill>
                  <a:schemeClr val="tx1"/>
                </a:solidFill>
                <a:effectLst/>
                <a:latin typeface="Tahoma" pitchFamily="34" charset="0"/>
                <a:ea typeface="Tahoma" pitchFamily="34" charset="0"/>
                <a:cs typeface="Tahoma" pitchFamily="34" charset="0"/>
              </a:rPr>
              <a:t> f</a:t>
            </a: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rente a los que tienen la ciudad como espacio de referencia.</a:t>
            </a:r>
          </a:p>
          <a:p>
            <a:pPr marL="228600" indent="-228600" algn="just">
              <a:buAutoNum type="arabicPeriod"/>
            </a:pPr>
            <a:r>
              <a:rPr kumimoji="0" lang="es-ES" sz="1000" i="0" u="none" strike="noStrike" cap="none" normalizeH="0" baseline="0" dirty="0" smtClean="0">
                <a:ln>
                  <a:noFill/>
                </a:ln>
                <a:solidFill>
                  <a:schemeClr val="tx1"/>
                </a:solidFill>
                <a:effectLst/>
                <a:latin typeface="Tahoma" pitchFamily="34" charset="0"/>
                <a:ea typeface="Tahoma" pitchFamily="34" charset="0"/>
                <a:cs typeface="Tahoma" pitchFamily="34" charset="0"/>
              </a:rPr>
              <a:t>No existe homogeneidad en la metodología empleada.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323528" y="260648"/>
            <a:ext cx="8352928"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Propuestas de mejora</a:t>
            </a:r>
            <a:endParaRPr lang="es-ES" sz="1400" b="1" dirty="0">
              <a:latin typeface="Tahoma" pitchFamily="34" charset="0"/>
              <a:ea typeface="Tahoma" pitchFamily="34" charset="0"/>
              <a:cs typeface="Tahoma" pitchFamily="34" charset="0"/>
            </a:endParaRPr>
          </a:p>
        </p:txBody>
      </p:sp>
      <p:graphicFrame>
        <p:nvGraphicFramePr>
          <p:cNvPr id="5" name="4 Tabla"/>
          <p:cNvGraphicFramePr>
            <a:graphicFrameLocks noGrp="1"/>
          </p:cNvGraphicFramePr>
          <p:nvPr/>
        </p:nvGraphicFramePr>
        <p:xfrm>
          <a:off x="179509" y="855475"/>
          <a:ext cx="8784978" cy="5868666"/>
        </p:xfrm>
        <a:graphic>
          <a:graphicData uri="http://schemas.openxmlformats.org/drawingml/2006/table">
            <a:tbl>
              <a:tblPr/>
              <a:tblGrid>
                <a:gridCol w="1440163"/>
                <a:gridCol w="2880320"/>
                <a:gridCol w="4464495"/>
              </a:tblGrid>
              <a:tr h="229866">
                <a:tc>
                  <a:txBody>
                    <a:bodyPr/>
                    <a:lstStyle/>
                    <a:p>
                      <a:pPr>
                        <a:spcAft>
                          <a:spcPts val="0"/>
                        </a:spcAft>
                      </a:pPr>
                      <a:endParaRPr lang="es-ES" sz="1000" dirty="0">
                        <a:latin typeface="Tahoma" pitchFamily="34" charset="0"/>
                        <a:ea typeface="Tahoma" pitchFamily="34" charset="0"/>
                        <a:cs typeface="Tahoma" pitchFamily="34" charset="0"/>
                      </a:endParaRP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000" b="1">
                          <a:latin typeface="Tahoma" pitchFamily="34" charset="0"/>
                          <a:ea typeface="Tahoma" pitchFamily="34" charset="0"/>
                          <a:cs typeface="Tahoma" pitchFamily="34" charset="0"/>
                        </a:rPr>
                        <a:t>De procedimiento reglamentario</a:t>
                      </a:r>
                      <a:endParaRPr lang="es-ES" sz="1000">
                        <a:latin typeface="Tahoma" pitchFamily="34" charset="0"/>
                        <a:ea typeface="Tahoma" pitchFamily="34" charset="0"/>
                        <a:cs typeface="Tahoma" pitchFamily="34" charset="0"/>
                      </a:endParaRP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000" b="1">
                          <a:latin typeface="Tahoma" pitchFamily="34" charset="0"/>
                          <a:ea typeface="Tahoma" pitchFamily="34" charset="0"/>
                          <a:cs typeface="Tahoma" pitchFamily="34" charset="0"/>
                        </a:rPr>
                        <a:t>De la participación ciudadana como instrumento transversal</a:t>
                      </a:r>
                      <a:endParaRPr lang="es-ES" sz="1000">
                        <a:latin typeface="Tahoma" pitchFamily="34" charset="0"/>
                        <a:ea typeface="Tahoma" pitchFamily="34" charset="0"/>
                        <a:cs typeface="Tahoma" pitchFamily="34" charset="0"/>
                      </a:endParaRP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599">
                <a:tc>
                  <a:txBody>
                    <a:bodyPr/>
                    <a:lstStyle/>
                    <a:p>
                      <a:pPr>
                        <a:spcAft>
                          <a:spcPts val="0"/>
                        </a:spcAft>
                      </a:pPr>
                      <a:r>
                        <a:rPr lang="es-ES" sz="1000" dirty="0">
                          <a:latin typeface="Tahoma" pitchFamily="34" charset="0"/>
                          <a:ea typeface="Tahoma" pitchFamily="34" charset="0"/>
                          <a:cs typeface="Tahoma" pitchFamily="34" charset="0"/>
                        </a:rPr>
                        <a:t>De carácter general</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dirty="0">
                          <a:latin typeface="Tahoma" pitchFamily="34" charset="0"/>
                          <a:ea typeface="Tahoma" pitchFamily="34" charset="0"/>
                          <a:cs typeface="Tahoma" pitchFamily="34" charset="0"/>
                        </a:rPr>
                        <a:t>- Propiciar la renovación de miembros con derecho a voto y sin derecho a voto (limitación de tiempo).</a:t>
                      </a:r>
                    </a:p>
                    <a:p>
                      <a:pPr>
                        <a:spcAft>
                          <a:spcPts val="0"/>
                        </a:spcAft>
                      </a:pPr>
                      <a:r>
                        <a:rPr lang="es-ES" sz="1000" dirty="0">
                          <a:latin typeface="Tahoma" pitchFamily="34" charset="0"/>
                          <a:ea typeface="Tahoma" pitchFamily="34" charset="0"/>
                          <a:cs typeface="Tahoma" pitchFamily="34" charset="0"/>
                        </a:rPr>
                        <a:t>- Primar la participación ciudadana a través de determinados instrumentos (vincular la obtención de subvenciones con la participación en órganos de participación).</a:t>
                      </a:r>
                    </a:p>
                    <a:p>
                      <a:pPr>
                        <a:spcAft>
                          <a:spcPts val="0"/>
                        </a:spcAft>
                      </a:pPr>
                      <a:r>
                        <a:rPr lang="es-ES" sz="1000" dirty="0">
                          <a:latin typeface="Tahoma" pitchFamily="34" charset="0"/>
                          <a:ea typeface="Tahoma" pitchFamily="34" charset="0"/>
                          <a:cs typeface="Tahoma" pitchFamily="34" charset="0"/>
                        </a:rPr>
                        <a:t>- Nuevo ámbito de interés: participación en la gestión de servicios públicos o de interés general (coparticipación).</a:t>
                      </a:r>
                    </a:p>
                    <a:p>
                      <a:pPr>
                        <a:spcAft>
                          <a:spcPts val="0"/>
                        </a:spcAft>
                      </a:pPr>
                      <a:r>
                        <a:rPr lang="es-ES" sz="1000" dirty="0">
                          <a:latin typeface="Tahoma" pitchFamily="34" charset="0"/>
                          <a:ea typeface="Tahoma" pitchFamily="34" charset="0"/>
                          <a:cs typeface="Tahoma" pitchFamily="34" charset="0"/>
                        </a:rPr>
                        <a:t>- Incorporación de instrumentos no contemplados hasta el momento en el reglamento (procesos participativos)</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dirty="0">
                          <a:latin typeface="Tahoma" pitchFamily="34" charset="0"/>
                          <a:ea typeface="Tahoma" pitchFamily="34" charset="0"/>
                          <a:cs typeface="Tahoma" pitchFamily="34" charset="0"/>
                        </a:rPr>
                        <a:t>- Cambio de los procedimientos administrativos que implique mayor rapidez, prevalencia del procedimiento ligado al hecho participativo, resolución en tiempo y comunicación adecuada.</a:t>
                      </a:r>
                    </a:p>
                    <a:p>
                      <a:pPr>
                        <a:spcAft>
                          <a:spcPts val="0"/>
                        </a:spcAft>
                      </a:pPr>
                      <a:r>
                        <a:rPr lang="es-ES" sz="1000" dirty="0">
                          <a:latin typeface="Tahoma" pitchFamily="34" charset="0"/>
                          <a:ea typeface="Tahoma" pitchFamily="34" charset="0"/>
                          <a:cs typeface="Tahoma" pitchFamily="34" charset="0"/>
                        </a:rPr>
                        <a:t>- Establecimiento de los órganos e instrumentos de participación necesarios e imprescindibles. </a:t>
                      </a:r>
                    </a:p>
                    <a:p>
                      <a:pPr>
                        <a:spcAft>
                          <a:spcPts val="0"/>
                        </a:spcAft>
                      </a:pPr>
                      <a:r>
                        <a:rPr lang="es-ES" sz="1000" dirty="0">
                          <a:latin typeface="Tahoma" pitchFamily="34" charset="0"/>
                          <a:ea typeface="Tahoma" pitchFamily="34" charset="0"/>
                          <a:cs typeface="Tahoma" pitchFamily="34" charset="0"/>
                        </a:rPr>
                        <a:t>- Definición clara y precisa de los objetivos y procedimiento de cada instrumento y órgano de participación (confusión entre encuesta ciudadana y proceso participativo).</a:t>
                      </a:r>
                    </a:p>
                    <a:p>
                      <a:pPr>
                        <a:spcAft>
                          <a:spcPts val="0"/>
                        </a:spcAft>
                      </a:pPr>
                      <a:r>
                        <a:rPr lang="es-ES" sz="1000" dirty="0">
                          <a:latin typeface="Tahoma" pitchFamily="34" charset="0"/>
                          <a:ea typeface="Tahoma" pitchFamily="34" charset="0"/>
                          <a:cs typeface="Tahoma" pitchFamily="34" charset="0"/>
                        </a:rPr>
                        <a:t>- Diseño e implementación de un plan estratégico de ciudad.</a:t>
                      </a:r>
                    </a:p>
                    <a:p>
                      <a:pPr>
                        <a:spcAft>
                          <a:spcPts val="0"/>
                        </a:spcAft>
                      </a:pPr>
                      <a:r>
                        <a:rPr lang="es-ES" sz="1000" dirty="0">
                          <a:latin typeface="Tahoma" pitchFamily="34" charset="0"/>
                          <a:ea typeface="Tahoma" pitchFamily="34" charset="0"/>
                          <a:cs typeface="Tahoma" pitchFamily="34" charset="0"/>
                        </a:rPr>
                        <a:t>- Introducción en el proceso educativo.</a:t>
                      </a:r>
                    </a:p>
                    <a:p>
                      <a:pPr>
                        <a:spcAft>
                          <a:spcPts val="0"/>
                        </a:spcAft>
                      </a:pPr>
                      <a:r>
                        <a:rPr lang="es-ES" sz="1000" dirty="0">
                          <a:latin typeface="Tahoma" pitchFamily="34" charset="0"/>
                          <a:ea typeface="Tahoma" pitchFamily="34" charset="0"/>
                          <a:cs typeface="Tahoma" pitchFamily="34" charset="0"/>
                        </a:rPr>
                        <a:t>- Incorporación en el proceso participativo de las asociaciones de nueva creación.</a:t>
                      </a:r>
                    </a:p>
                    <a:p>
                      <a:pPr>
                        <a:spcAft>
                          <a:spcPts val="0"/>
                        </a:spcAft>
                      </a:pPr>
                      <a:r>
                        <a:rPr lang="es-ES" sz="1000" dirty="0">
                          <a:latin typeface="Tahoma" pitchFamily="34" charset="0"/>
                          <a:ea typeface="Tahoma" pitchFamily="34" charset="0"/>
                          <a:cs typeface="Tahoma" pitchFamily="34" charset="0"/>
                        </a:rPr>
                        <a:t>- Actuaciones de fomento del asociacionismo a tres niveles: fomento para la creación, dinamización del tejido existente y promoción del nuevo tejido asociativo</a:t>
                      </a:r>
                      <a:r>
                        <a:rPr lang="es-ES" sz="1000" dirty="0" smtClean="0">
                          <a:latin typeface="Tahoma" pitchFamily="34" charset="0"/>
                          <a:ea typeface="Tahoma" pitchFamily="34" charset="0"/>
                          <a:cs typeface="Tahoma" pitchFamily="34" charset="0"/>
                        </a:rPr>
                        <a:t>.</a:t>
                      </a:r>
                      <a:endParaRPr lang="es-ES" sz="1000" dirty="0">
                        <a:latin typeface="Tahoma" pitchFamily="34" charset="0"/>
                        <a:ea typeface="Tahoma" pitchFamily="34" charset="0"/>
                        <a:cs typeface="Tahoma" pitchFamily="34" charset="0"/>
                      </a:endParaRP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5893">
                <a:tc>
                  <a:txBody>
                    <a:bodyPr/>
                    <a:lstStyle/>
                    <a:p>
                      <a:pPr>
                        <a:spcAft>
                          <a:spcPts val="0"/>
                        </a:spcAft>
                      </a:pPr>
                      <a:r>
                        <a:rPr lang="es-ES" sz="1000">
                          <a:latin typeface="Tahoma" pitchFamily="34" charset="0"/>
                          <a:ea typeface="Tahoma" pitchFamily="34" charset="0"/>
                          <a:cs typeface="Tahoma" pitchFamily="34" charset="0"/>
                        </a:rPr>
                        <a:t>Participación de la ciudadanía</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a:latin typeface="Tahoma" pitchFamily="34" charset="0"/>
                          <a:ea typeface="Tahoma" pitchFamily="34" charset="0"/>
                          <a:cs typeface="Tahoma" pitchFamily="34" charset="0"/>
                        </a:rPr>
                        <a:t>- Formalización de la participación individual en los órganos de participación territorial y sectorial.</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a:latin typeface="Tahoma" pitchFamily="34" charset="0"/>
                          <a:ea typeface="Tahoma" pitchFamily="34" charset="0"/>
                          <a:cs typeface="Tahoma" pitchFamily="34" charset="0"/>
                        </a:rPr>
                        <a:t>- Análisis de la información suministrada por la ciudadanía para identificar demandas y necesidades (utilización de técnicas de investigación).</a:t>
                      </a:r>
                    </a:p>
                    <a:p>
                      <a:pPr>
                        <a:spcAft>
                          <a:spcPts val="0"/>
                        </a:spcAft>
                      </a:pPr>
                      <a:r>
                        <a:rPr lang="es-ES" sz="1000">
                          <a:latin typeface="Tahoma" pitchFamily="34" charset="0"/>
                          <a:ea typeface="Tahoma" pitchFamily="34" charset="0"/>
                          <a:cs typeface="Tahoma" pitchFamily="34" charset="0"/>
                        </a:rPr>
                        <a:t>- Invitación a participar en los órganos de participación a personas a título individual.</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38706">
                <a:tc>
                  <a:txBody>
                    <a:bodyPr/>
                    <a:lstStyle/>
                    <a:p>
                      <a:pPr>
                        <a:spcAft>
                          <a:spcPts val="0"/>
                        </a:spcAft>
                      </a:pPr>
                      <a:r>
                        <a:rPr lang="es-ES" sz="1000">
                          <a:latin typeface="Tahoma" pitchFamily="34" charset="0"/>
                          <a:ea typeface="Tahoma" pitchFamily="34" charset="0"/>
                          <a:cs typeface="Tahoma" pitchFamily="34" charset="0"/>
                        </a:rPr>
                        <a:t>Participación territorial</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a:latin typeface="Tahoma" pitchFamily="34" charset="0"/>
                          <a:ea typeface="Tahoma" pitchFamily="34" charset="0"/>
                          <a:cs typeface="Tahoma" pitchFamily="34" charset="0"/>
                        </a:rPr>
                        <a:t>- Modificación del proceso de reparto de la presidencia de Juntas municipales (sorteo, votación ciudadana).</a:t>
                      </a:r>
                    </a:p>
                    <a:p>
                      <a:pPr>
                        <a:spcAft>
                          <a:spcPts val="0"/>
                        </a:spcAft>
                      </a:pPr>
                      <a:r>
                        <a:rPr lang="es-ES" sz="1000">
                          <a:latin typeface="Tahoma" pitchFamily="34" charset="0"/>
                          <a:ea typeface="Tahoma" pitchFamily="34" charset="0"/>
                          <a:cs typeface="Tahoma" pitchFamily="34" charset="0"/>
                        </a:rPr>
                        <a:t>- Disminución del número de vocales.</a:t>
                      </a:r>
                    </a:p>
                    <a:p>
                      <a:pPr>
                        <a:spcAft>
                          <a:spcPts val="0"/>
                        </a:spcAft>
                      </a:pPr>
                      <a:r>
                        <a:rPr lang="es-ES" sz="1000">
                          <a:latin typeface="Tahoma" pitchFamily="34" charset="0"/>
                          <a:ea typeface="Tahoma" pitchFamily="34" charset="0"/>
                          <a:cs typeface="Tahoma" pitchFamily="34" charset="0"/>
                        </a:rPr>
                        <a:t>- Formalización del procedimiento de elección de los miembros asociativos en los órganos de participación.</a:t>
                      </a:r>
                    </a:p>
                    <a:p>
                      <a:pPr>
                        <a:spcAft>
                          <a:spcPts val="0"/>
                        </a:spcAft>
                      </a:pPr>
                      <a:r>
                        <a:rPr lang="es-ES" sz="1000">
                          <a:latin typeface="Tahoma" pitchFamily="34" charset="0"/>
                          <a:ea typeface="Tahoma" pitchFamily="34" charset="0"/>
                          <a:cs typeface="Tahoma" pitchFamily="34" charset="0"/>
                        </a:rPr>
                        <a:t>- Aumento de miembros en los órganos de participación en representación de otras asociaciones (deportivas, culturales, etc.)</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a:latin typeface="Tahoma" pitchFamily="34" charset="0"/>
                          <a:ea typeface="Tahoma" pitchFamily="34" charset="0"/>
                          <a:cs typeface="Tahoma" pitchFamily="34" charset="0"/>
                        </a:rPr>
                        <a:t>- Gestión de las competencias asignadas.</a:t>
                      </a:r>
                    </a:p>
                    <a:p>
                      <a:pPr>
                        <a:spcAft>
                          <a:spcPts val="0"/>
                        </a:spcAft>
                      </a:pPr>
                      <a:r>
                        <a:rPr lang="es-ES" sz="1000">
                          <a:latin typeface="Tahoma" pitchFamily="34" charset="0"/>
                          <a:ea typeface="Tahoma" pitchFamily="34" charset="0"/>
                          <a:cs typeface="Tahoma" pitchFamily="34" charset="0"/>
                        </a:rPr>
                        <a:t>- Incorporación de nuevas competencias.</a:t>
                      </a:r>
                    </a:p>
                    <a:p>
                      <a:pPr>
                        <a:spcAft>
                          <a:spcPts val="0"/>
                        </a:spcAft>
                      </a:pPr>
                      <a:r>
                        <a:rPr lang="es-ES" sz="1000">
                          <a:latin typeface="Tahoma" pitchFamily="34" charset="0"/>
                          <a:ea typeface="Tahoma" pitchFamily="34" charset="0"/>
                          <a:cs typeface="Tahoma" pitchFamily="34" charset="0"/>
                        </a:rPr>
                        <a:t>- Asignación de recursos económicos para la gestión de competencias.</a:t>
                      </a:r>
                    </a:p>
                    <a:p>
                      <a:pPr>
                        <a:spcAft>
                          <a:spcPts val="0"/>
                        </a:spcAft>
                      </a:pPr>
                      <a:r>
                        <a:rPr lang="es-ES" sz="1000">
                          <a:latin typeface="Tahoma" pitchFamily="34" charset="0"/>
                          <a:ea typeface="Tahoma" pitchFamily="34" charset="0"/>
                          <a:cs typeface="Tahoma" pitchFamily="34" charset="0"/>
                        </a:rPr>
                        <a:t>- Cuerpo de técnicos para el trabajo en las juntas municipales y vecinales.</a:t>
                      </a:r>
                    </a:p>
                    <a:p>
                      <a:pPr>
                        <a:spcAft>
                          <a:spcPts val="0"/>
                        </a:spcAft>
                      </a:pPr>
                      <a:r>
                        <a:rPr lang="es-ES" sz="1000">
                          <a:latin typeface="Tahoma" pitchFamily="34" charset="0"/>
                          <a:ea typeface="Tahoma" pitchFamily="34" charset="0"/>
                          <a:cs typeface="Tahoma" pitchFamily="34" charset="0"/>
                        </a:rPr>
                        <a:t>- Unificación de los instrumentos formales a través del manual de funcionamiento interno (actas, sesiones plenarias, número y tipo de comisiones de trabajo).</a:t>
                      </a:r>
                    </a:p>
                    <a:p>
                      <a:pPr>
                        <a:spcAft>
                          <a:spcPts val="0"/>
                        </a:spcAft>
                      </a:pPr>
                      <a:r>
                        <a:rPr lang="es-ES" sz="1000">
                          <a:latin typeface="Tahoma" pitchFamily="34" charset="0"/>
                          <a:ea typeface="Tahoma" pitchFamily="34" charset="0"/>
                          <a:cs typeface="Tahoma" pitchFamily="34" charset="0"/>
                        </a:rPr>
                        <a:t>- Planificación por objetivos.</a:t>
                      </a:r>
                    </a:p>
                    <a:p>
                      <a:pPr>
                        <a:spcAft>
                          <a:spcPts val="0"/>
                        </a:spcAft>
                      </a:pPr>
                      <a:r>
                        <a:rPr lang="es-ES" sz="1000">
                          <a:latin typeface="Tahoma" pitchFamily="34" charset="0"/>
                          <a:ea typeface="Tahoma" pitchFamily="34" charset="0"/>
                          <a:cs typeface="Tahoma" pitchFamily="34" charset="0"/>
                        </a:rPr>
                        <a:t>- Incorporación en las comisiones de trabajo de técnicos de servicios y equipamientos municipales.</a:t>
                      </a:r>
                    </a:p>
                    <a:p>
                      <a:pPr>
                        <a:spcAft>
                          <a:spcPts val="0"/>
                        </a:spcAft>
                      </a:pPr>
                      <a:r>
                        <a:rPr lang="es-ES" sz="1000">
                          <a:latin typeface="Tahoma" pitchFamily="34" charset="0"/>
                          <a:ea typeface="Tahoma" pitchFamily="34" charset="0"/>
                          <a:cs typeface="Tahoma" pitchFamily="34" charset="0"/>
                        </a:rPr>
                        <a:t>- Proceso de acompañamiento.</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2813">
                <a:tc>
                  <a:txBody>
                    <a:bodyPr/>
                    <a:lstStyle/>
                    <a:p>
                      <a:pPr>
                        <a:spcAft>
                          <a:spcPts val="0"/>
                        </a:spcAft>
                      </a:pPr>
                      <a:r>
                        <a:rPr lang="es-ES" sz="1000">
                          <a:latin typeface="Tahoma" pitchFamily="34" charset="0"/>
                          <a:ea typeface="Tahoma" pitchFamily="34" charset="0"/>
                          <a:cs typeface="Tahoma" pitchFamily="34" charset="0"/>
                        </a:rPr>
                        <a:t>Participación sectorial</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a:latin typeface="Tahoma" pitchFamily="34" charset="0"/>
                          <a:ea typeface="Tahoma" pitchFamily="34" charset="0"/>
                          <a:cs typeface="Tahoma" pitchFamily="34" charset="0"/>
                        </a:rPr>
                        <a:t>- Equilibrio entre representación institucional y ciudadana.</a:t>
                      </a:r>
                    </a:p>
                    <a:p>
                      <a:pPr>
                        <a:spcAft>
                          <a:spcPts val="0"/>
                        </a:spcAft>
                      </a:pPr>
                      <a:r>
                        <a:rPr lang="es-ES" sz="1000">
                          <a:latin typeface="Tahoma" pitchFamily="34" charset="0"/>
                          <a:ea typeface="Tahoma" pitchFamily="34" charset="0"/>
                          <a:cs typeface="Tahoma" pitchFamily="34" charset="0"/>
                        </a:rPr>
                        <a:t>- Creación de un órgano de coordinación de consejos.</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000" dirty="0">
                          <a:latin typeface="Tahoma" pitchFamily="34" charset="0"/>
                          <a:ea typeface="Tahoma" pitchFamily="34" charset="0"/>
                          <a:cs typeface="Tahoma" pitchFamily="34" charset="0"/>
                        </a:rPr>
                        <a:t>- Planificación por objetivos.</a:t>
                      </a:r>
                    </a:p>
                    <a:p>
                      <a:pPr>
                        <a:spcAft>
                          <a:spcPts val="0"/>
                        </a:spcAft>
                      </a:pPr>
                      <a:r>
                        <a:rPr lang="es-ES" sz="1000" dirty="0">
                          <a:latin typeface="Tahoma" pitchFamily="34" charset="0"/>
                          <a:ea typeface="Tahoma" pitchFamily="34" charset="0"/>
                          <a:cs typeface="Tahoma" pitchFamily="34" charset="0"/>
                        </a:rPr>
                        <a:t>- Identificación de funciones ejecutivas: </a:t>
                      </a:r>
                      <a:r>
                        <a:rPr lang="es-ES" sz="1000" dirty="0" err="1">
                          <a:latin typeface="Tahoma" pitchFamily="34" charset="0"/>
                          <a:ea typeface="Tahoma" pitchFamily="34" charset="0"/>
                          <a:cs typeface="Tahoma" pitchFamily="34" charset="0"/>
                        </a:rPr>
                        <a:t>sancionamiento</a:t>
                      </a:r>
                      <a:r>
                        <a:rPr lang="es-ES" sz="1000" dirty="0">
                          <a:latin typeface="Tahoma" pitchFamily="34" charset="0"/>
                          <a:ea typeface="Tahoma" pitchFamily="34" charset="0"/>
                          <a:cs typeface="Tahoma" pitchFamily="34" charset="0"/>
                        </a:rPr>
                        <a:t> de la planificación anual en materia de participación ciudadana, selección de los procesos participativos a llevar a cabo anualmente, etc.</a:t>
                      </a:r>
                    </a:p>
                    <a:p>
                      <a:pPr>
                        <a:spcAft>
                          <a:spcPts val="0"/>
                        </a:spcAft>
                      </a:pPr>
                      <a:r>
                        <a:rPr lang="es-ES" sz="1000" dirty="0">
                          <a:latin typeface="Tahoma" pitchFamily="34" charset="0"/>
                          <a:ea typeface="Tahoma" pitchFamily="34" charset="0"/>
                          <a:cs typeface="Tahoma" pitchFamily="34" charset="0"/>
                        </a:rPr>
                        <a:t>- Proceso de acompañamiento para las nuevas asociaciones que se incorporan a los órganos de participación.</a:t>
                      </a:r>
                    </a:p>
                    <a:p>
                      <a:pPr>
                        <a:spcAft>
                          <a:spcPts val="0"/>
                        </a:spcAft>
                      </a:pPr>
                      <a:r>
                        <a:rPr lang="es-ES" sz="1000" dirty="0">
                          <a:latin typeface="Tahoma" pitchFamily="34" charset="0"/>
                          <a:ea typeface="Tahoma" pitchFamily="34" charset="0"/>
                          <a:cs typeface="Tahoma" pitchFamily="34" charset="0"/>
                        </a:rPr>
                        <a:t>- Proceso de </a:t>
                      </a:r>
                      <a:r>
                        <a:rPr lang="es-ES" sz="1000" dirty="0" err="1">
                          <a:latin typeface="Tahoma" pitchFamily="34" charset="0"/>
                          <a:ea typeface="Tahoma" pitchFamily="34" charset="0"/>
                          <a:cs typeface="Tahoma" pitchFamily="34" charset="0"/>
                        </a:rPr>
                        <a:t>mentorización</a:t>
                      </a:r>
                      <a:r>
                        <a:rPr lang="es-ES" sz="1000" dirty="0">
                          <a:latin typeface="Tahoma" pitchFamily="34" charset="0"/>
                          <a:ea typeface="Tahoma" pitchFamily="34" charset="0"/>
                          <a:cs typeface="Tahoma" pitchFamily="34" charset="0"/>
                        </a:rPr>
                        <a:t> (entre asociaciones).</a:t>
                      </a:r>
                    </a:p>
                  </a:txBody>
                  <a:tcPr marL="29449" marR="294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323528" y="260648"/>
            <a:ext cx="8352928"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Propuestas de mejora</a:t>
            </a:r>
            <a:endParaRPr lang="es-ES" sz="1400" b="1" dirty="0">
              <a:latin typeface="Tahoma" pitchFamily="34" charset="0"/>
              <a:ea typeface="Tahoma" pitchFamily="34" charset="0"/>
              <a:cs typeface="Tahoma" pitchFamily="34" charset="0"/>
            </a:endParaRPr>
          </a:p>
        </p:txBody>
      </p:sp>
      <p:sp>
        <p:nvSpPr>
          <p:cNvPr id="32769" name="Rectangle 1"/>
          <p:cNvSpPr>
            <a:spLocks noChangeArrowheads="1"/>
          </p:cNvSpPr>
          <p:nvPr/>
        </p:nvSpPr>
        <p:spPr bwMode="auto">
          <a:xfrm>
            <a:off x="251520" y="1052736"/>
            <a:ext cx="8640960" cy="5232202"/>
          </a:xfrm>
          <a:prstGeom prst="rect">
            <a:avLst/>
          </a:prstGeom>
          <a:solidFill>
            <a:schemeClr val="accent6">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El conjunto de estas propuestas se pueden agrupan en cuatro líneas de carácter estratégico:</a:t>
            </a:r>
          </a:p>
          <a:p>
            <a:pPr marL="0" marR="0" lvl="0" indent="0" algn="just" defTabSz="914400" rtl="0" eaLnBrk="1" fontAlgn="base" latinLnBrk="0" hangingPunct="1">
              <a:lnSpc>
                <a:spcPct val="100000"/>
              </a:lnSpc>
              <a:spcBef>
                <a:spcPct val="0"/>
              </a:spcBef>
              <a:spcAft>
                <a:spcPct val="0"/>
              </a:spcAft>
              <a:buClrTx/>
              <a:buSzTx/>
              <a:buFontTx/>
              <a:buNone/>
              <a:tabLst/>
            </a:pPr>
            <a:endParaRPr lang="es-ES" sz="1200" dirty="0">
              <a:latin typeface="Tahoma" pitchFamily="34" charset="0"/>
              <a:ea typeface="Tahoma" pitchFamily="34" charset="0"/>
              <a:cs typeface="Tahoma" pitchFamily="34" charset="0"/>
            </a:endParaRPr>
          </a:p>
          <a:p>
            <a:pPr marL="228600" marR="0" lvl="0" indent="-228600" algn="just" defTabSz="914400" rtl="0" eaLnBrk="1" fontAlgn="base" latinLnBrk="0" hangingPunct="1">
              <a:lnSpc>
                <a:spcPct val="100000"/>
              </a:lnSpc>
              <a:spcBef>
                <a:spcPct val="0"/>
              </a:spcBef>
              <a:spcAft>
                <a:spcPct val="0"/>
              </a:spcAft>
              <a:buClrTx/>
              <a:buSzTx/>
              <a:buFontTx/>
              <a:buAutoNum type="arabicPeriod"/>
              <a:tabLst/>
            </a:pPr>
            <a:r>
              <a:rPr kumimoji="0" lang="es-ES" sz="12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Fortalecimiento de las juntas municipales y vecinales como órganos de participación</a:t>
            </a:r>
            <a:r>
              <a:rPr kumimoji="0" lang="es-ES" sz="12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Este fortalecimiento se obtendrá por diferentes vías:</a:t>
            </a:r>
          </a:p>
          <a:p>
            <a:pPr marL="685800" lvl="1" indent="-228600" algn="just" fontAlgn="base">
              <a:spcBef>
                <a:spcPct val="0"/>
              </a:spcBef>
              <a:spcAft>
                <a:spcPct val="0"/>
              </a:spcAft>
              <a:buFontTx/>
              <a:buAutoNum type="arabicPeriod"/>
            </a:pPr>
            <a:r>
              <a:rPr lang="es-ES" sz="1000" dirty="0" smtClean="0">
                <a:latin typeface="Tahoma" pitchFamily="34" charset="0"/>
                <a:ea typeface="Tahoma" pitchFamily="34" charset="0"/>
                <a:cs typeface="Tahoma" pitchFamily="34" charset="0"/>
              </a:rPr>
              <a:t>M</a:t>
            </a: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ejora del procedimiento administrativo a partir de la agilización de los procesos, prevalencia del procedimiento ligado al hecho participativo, resolución en tiempo y comunicación adecuada.</a:t>
            </a:r>
          </a:p>
          <a:p>
            <a:pPr marL="685800" lvl="1" indent="-228600" algn="just" fontAlgn="base">
              <a:spcBef>
                <a:spcPct val="0"/>
              </a:spcBef>
              <a:spcAft>
                <a:spcPct val="0"/>
              </a:spcAft>
              <a:buFontTx/>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Ejecución de un mayor número de competencias como consecuencia del incremento de las partidas presupuestarias destinadas a estos órganos.</a:t>
            </a:r>
          </a:p>
          <a:p>
            <a:pPr marL="685800" lvl="1" indent="-228600" algn="just" fontAlgn="base">
              <a:spcBef>
                <a:spcPct val="0"/>
              </a:spcBef>
              <a:spcAft>
                <a:spcPct val="0"/>
              </a:spcAft>
              <a:buFontTx/>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Creación de un cuerpo de especialistas y técnicos vinculados a la actuación territorial de las juntas</a:t>
            </a:r>
          </a:p>
          <a:p>
            <a:pPr marL="685800" lvl="1" indent="-228600" algn="just" fontAlgn="base">
              <a:spcBef>
                <a:spcPct val="0"/>
              </a:spcBef>
              <a:spcAft>
                <a:spcPct val="0"/>
              </a:spcAft>
              <a:buFontTx/>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Desarrollo de una planificación estratégica (estrategia de distrito).</a:t>
            </a:r>
          </a:p>
          <a:p>
            <a:pPr marL="685800" lvl="1" indent="-228600" algn="just" fontAlgn="base">
              <a:spcBef>
                <a:spcPct val="0"/>
              </a:spcBef>
              <a:spcAft>
                <a:spcPct val="0"/>
              </a:spcAft>
            </a:pPr>
            <a:endParaRPr lang="es-ES" sz="1200" dirty="0">
              <a:latin typeface="Tahoma" pitchFamily="34" charset="0"/>
              <a:ea typeface="Tahoma" pitchFamily="34" charset="0"/>
              <a:cs typeface="Tahoma" pitchFamily="34" charset="0"/>
            </a:endParaRPr>
          </a:p>
          <a:p>
            <a:pPr algn="just" eaLnBrk="0" fontAlgn="base" hangingPunct="0">
              <a:spcBef>
                <a:spcPct val="0"/>
              </a:spcBef>
              <a:spcAft>
                <a:spcPct val="0"/>
              </a:spcAft>
            </a:pPr>
            <a:r>
              <a:rPr kumimoji="0" lang="es-ES" sz="12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2.</a:t>
            </a:r>
            <a:r>
              <a:rPr kumimoji="0" lang="es-ES" sz="1200" b="1" i="0" u="none" strike="noStrike" cap="none" normalizeH="0" dirty="0" smtClean="0">
                <a:ln>
                  <a:noFill/>
                </a:ln>
                <a:solidFill>
                  <a:schemeClr val="tx1"/>
                </a:solidFill>
                <a:effectLst/>
                <a:latin typeface="Tahoma" pitchFamily="34" charset="0"/>
                <a:ea typeface="Tahoma" pitchFamily="34" charset="0"/>
                <a:cs typeface="Tahoma" pitchFamily="34" charset="0"/>
              </a:rPr>
              <a:t> </a:t>
            </a:r>
            <a:r>
              <a:rPr kumimoji="0" lang="es-ES" sz="12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Fomento de los valores participativos</a:t>
            </a:r>
            <a:r>
              <a:rPr kumimoji="0" lang="es-ES" sz="12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p>
          <a:p>
            <a:pPr marL="685800" lvl="1" indent="-228600" algn="just" fontAlgn="base">
              <a:spcBef>
                <a:spcPct val="0"/>
              </a:spcBef>
              <a:spcAft>
                <a:spcPct val="0"/>
              </a:spcAft>
              <a:buFontTx/>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Capacitación de las asociaciones a través de diferentes instrumentos:</a:t>
            </a:r>
          </a:p>
          <a:p>
            <a:pPr marL="1600200" lvl="3" indent="-228600" algn="just" eaLnBrk="0" fontAlgn="base" hangingPunct="0">
              <a:spcBef>
                <a:spcPct val="0"/>
              </a:spcBef>
              <a:spcAft>
                <a:spcPct val="0"/>
              </a:spcAft>
              <a:buFont typeface="+mj-lt"/>
              <a:buAutoNum type="alphaLcParenR"/>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Vinculación de la obtención de subvenciones a la participación en órganos de participación.</a:t>
            </a:r>
          </a:p>
          <a:p>
            <a:pPr marL="1600200" lvl="3" indent="-228600" algn="just" eaLnBrk="0" fontAlgn="base" hangingPunct="0">
              <a:spcBef>
                <a:spcPct val="0"/>
              </a:spcBef>
              <a:spcAft>
                <a:spcPct val="0"/>
              </a:spcAft>
              <a:buFont typeface="+mj-lt"/>
              <a:buAutoNum type="alphaLcParenR"/>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Acompañamiento en el proceso de incorporación y participación en los órganos de participación.</a:t>
            </a:r>
          </a:p>
          <a:p>
            <a:pPr marL="1600200" lvl="3" indent="-228600" algn="just" eaLnBrk="0" fontAlgn="base" hangingPunct="0">
              <a:spcBef>
                <a:spcPct val="0"/>
              </a:spcBef>
              <a:spcAft>
                <a:spcPct val="0"/>
              </a:spcAft>
              <a:buFont typeface="+mj-lt"/>
              <a:buAutoNum type="alphaLcParenR"/>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Desarrollo de programas de actividad de distrito con la participación de las asociaciones.</a:t>
            </a:r>
          </a:p>
          <a:p>
            <a:pPr marL="685800" lvl="1" indent="-228600" algn="just" fontAlgn="base">
              <a:spcBef>
                <a:spcPct val="0"/>
              </a:spcBef>
              <a:spcAft>
                <a:spcPct val="0"/>
              </a:spcAft>
              <a:buFontTx/>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Impulso del espíritu participativo:</a:t>
            </a:r>
          </a:p>
          <a:p>
            <a:pPr marL="1600200" lvl="3" indent="-228600" algn="just" eaLnBrk="0" fontAlgn="base" hangingPunct="0">
              <a:spcBef>
                <a:spcPct val="0"/>
              </a:spcBef>
              <a:spcAft>
                <a:spcPct val="0"/>
              </a:spcAft>
              <a:buFont typeface="+mj-lt"/>
              <a:buAutoNum type="alphaLcParenR"/>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Desarrollo de programas educativos de participación ciudadana.</a:t>
            </a:r>
          </a:p>
          <a:p>
            <a:pPr marL="1600200" lvl="3" indent="-228600" algn="just" eaLnBrk="0" fontAlgn="base" hangingPunct="0">
              <a:spcBef>
                <a:spcPct val="0"/>
              </a:spcBef>
              <a:spcAft>
                <a:spcPct val="0"/>
              </a:spcAft>
              <a:buFont typeface="+mj-lt"/>
              <a:buAutoNum type="alphaLcParenR"/>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Creación de órganos territoriales para la participación infantil y juvenil.</a:t>
            </a:r>
          </a:p>
          <a:p>
            <a:pPr marL="685800" lvl="1" indent="-228600" algn="just" fontAlgn="base">
              <a:spcBef>
                <a:spcPct val="0"/>
              </a:spcBef>
              <a:spcAft>
                <a:spcPct val="0"/>
              </a:spcAft>
              <a:buFontTx/>
              <a:buAutoNum type="arabicPeriod"/>
            </a:pPr>
            <a:endParaRPr kumimoji="0" lang="es-ES" sz="12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algn="just" eaLnBrk="0" fontAlgn="base" hangingPunct="0">
              <a:spcBef>
                <a:spcPct val="0"/>
              </a:spcBef>
              <a:spcAft>
                <a:spcPct val="0"/>
              </a:spcAft>
              <a:buSzPct val="100000"/>
            </a:pPr>
            <a:r>
              <a:rPr kumimoji="0" lang="es-ES" sz="12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3. Consolidación de los órganos de participación sectorial</a:t>
            </a:r>
            <a:r>
              <a:rPr kumimoji="0" lang="es-ES" sz="12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 través de:</a:t>
            </a:r>
          </a:p>
          <a:p>
            <a:pPr marL="685800" lvl="1" indent="-228600" algn="just" eaLnBrk="0" fontAlgn="base" hangingPunct="0">
              <a:spcBef>
                <a:spcPct val="0"/>
              </a:spcBef>
              <a:spcAft>
                <a:spcPct val="0"/>
              </a:spcAft>
              <a:buSzPct val="100000"/>
              <a:buFont typeface="+mj-lt"/>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El fortalecimiento de la representación de las asociaciones ciudadanas en detrimento de la representación institucional.</a:t>
            </a:r>
          </a:p>
          <a:p>
            <a:pPr marL="685800" lvl="1" indent="-228600" algn="just" eaLnBrk="0" fontAlgn="base" hangingPunct="0">
              <a:spcBef>
                <a:spcPct val="0"/>
              </a:spcBef>
              <a:spcAft>
                <a:spcPct val="0"/>
              </a:spcAft>
              <a:buSzPct val="100000"/>
              <a:buFont typeface="+mj-lt"/>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Dotar de contenido el funcionamiento de estos órganos:</a:t>
            </a:r>
          </a:p>
          <a:p>
            <a:pPr marL="1600200" lvl="3" indent="-228600" algn="just" eaLnBrk="0" fontAlgn="base" hangingPunct="0">
              <a:spcBef>
                <a:spcPct val="0"/>
              </a:spcBef>
              <a:spcAft>
                <a:spcPct val="0"/>
              </a:spcAft>
              <a:buFont typeface="+mj-lt"/>
              <a:buAutoNum type="alphaLcParenR"/>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Ejecutivo y vinculante. La</a:t>
            </a:r>
            <a:r>
              <a:rPr kumimoji="0" lang="es-ES" sz="1000" b="0" i="0" u="none" strike="noStrike" cap="none" normalizeH="0" dirty="0" smtClean="0">
                <a:ln>
                  <a:noFill/>
                </a:ln>
                <a:solidFill>
                  <a:schemeClr val="tx1"/>
                </a:solidFill>
                <a:effectLst/>
                <a:latin typeface="Tahoma" pitchFamily="34" charset="0"/>
                <a:ea typeface="Tahoma" pitchFamily="34" charset="0"/>
                <a:cs typeface="Tahoma" pitchFamily="34" charset="0"/>
              </a:rPr>
              <a:t> d</a:t>
            </a: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ecisión de cuestiones determinadas puede recaer en estos órganos (por ejemplo, aprobar determinados procesos participativos en el Consejo de la Ciudad).</a:t>
            </a:r>
          </a:p>
          <a:p>
            <a:pPr marL="1600200" lvl="3" indent="-228600" algn="just" eaLnBrk="0" fontAlgn="base" hangingPunct="0">
              <a:spcBef>
                <a:spcPct val="0"/>
              </a:spcBef>
              <a:spcAft>
                <a:spcPct val="0"/>
              </a:spcAft>
              <a:buFont typeface="+mj-lt"/>
              <a:buAutoNum type="alphaLcParenR"/>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Preceptivo. Emisión de informes previos sobre temas de interés general (el presupuesto anual, por ejemplo).</a:t>
            </a:r>
          </a:p>
          <a:p>
            <a:pPr lvl="1" algn="just" eaLnBrk="0" fontAlgn="base" hangingPunct="0">
              <a:spcBef>
                <a:spcPct val="0"/>
              </a:spcBef>
              <a:spcAft>
                <a:spcPct val="0"/>
              </a:spcAft>
              <a:buFontTx/>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Planificación estratégica de los órganos de participación sectorial.</a:t>
            </a:r>
          </a:p>
          <a:p>
            <a:pPr lvl="1" algn="just" eaLnBrk="0" fontAlgn="base" hangingPunct="0">
              <a:spcBef>
                <a:spcPct val="0"/>
              </a:spcBef>
              <a:spcAft>
                <a:spcPct val="0"/>
              </a:spcAft>
            </a:pPr>
            <a:endParaRPr kumimoji="0" lang="es-ES" sz="12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algn="just" eaLnBrk="0" fontAlgn="base" hangingPunct="0">
              <a:spcBef>
                <a:spcPct val="0"/>
              </a:spcBef>
              <a:spcAft>
                <a:spcPct val="0"/>
              </a:spcAft>
              <a:buSzPct val="100000"/>
            </a:pPr>
            <a:r>
              <a:rPr kumimoji="0" lang="es-ES" sz="12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4. Impulso a la participación individual</a:t>
            </a:r>
            <a:r>
              <a:rPr kumimoji="0" lang="es-ES" sz="12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p>
          <a:p>
            <a:pPr marL="685800" lvl="1" indent="-228600" algn="just" eaLnBrk="0" fontAlgn="base" hangingPunct="0">
              <a:spcBef>
                <a:spcPct val="0"/>
              </a:spcBef>
              <a:spcAft>
                <a:spcPct val="0"/>
              </a:spcAft>
              <a:buSzPct val="100000"/>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Incorporación sistematizada de la participación individual en los procesos participativos.</a:t>
            </a:r>
          </a:p>
          <a:p>
            <a:pPr marL="685800" lvl="1" indent="-228600" algn="just" eaLnBrk="0" fontAlgn="base" hangingPunct="0">
              <a:spcBef>
                <a:spcPct val="0"/>
              </a:spcBef>
              <a:spcAft>
                <a:spcPct val="0"/>
              </a:spcAft>
              <a:buSzPct val="100000"/>
              <a:buAutoNum type="arabicPeriod"/>
            </a:pPr>
            <a:r>
              <a:rPr kumimoji="0" lang="es-ES" sz="10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Fomento de la participación individual en los órganos de participación.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6069216" y="5763345"/>
            <a:ext cx="2679248" cy="834007"/>
          </a:xfrm>
          <a:prstGeom prst="rect">
            <a:avLst/>
          </a:prstGeom>
          <a:noFill/>
          <a:ln w="9525">
            <a:noFill/>
            <a:miter lim="800000"/>
            <a:headEnd/>
            <a:tailEnd/>
          </a:ln>
        </p:spPr>
      </p:pic>
      <p:pic>
        <p:nvPicPr>
          <p:cNvPr id="6" name="5 Imagen"/>
          <p:cNvPicPr/>
          <p:nvPr/>
        </p:nvPicPr>
        <p:blipFill>
          <a:blip r:embed="rId3" cstate="print"/>
          <a:srcRect/>
          <a:stretch>
            <a:fillRect/>
          </a:stretch>
        </p:blipFill>
        <p:spPr bwMode="auto">
          <a:xfrm>
            <a:off x="4206615" y="5877272"/>
            <a:ext cx="740474" cy="629031"/>
          </a:xfrm>
          <a:prstGeom prst="rect">
            <a:avLst/>
          </a:prstGeom>
          <a:solidFill>
            <a:srgbClr val="FFFFFF"/>
          </a:solidFill>
          <a:ln w="9525">
            <a:noFill/>
            <a:miter lim="800000"/>
            <a:headEnd/>
            <a:tailEnd/>
          </a:ln>
        </p:spPr>
      </p:pic>
      <p:sp>
        <p:nvSpPr>
          <p:cNvPr id="11" name="10 CuadroTexto"/>
          <p:cNvSpPr txBox="1"/>
          <p:nvPr/>
        </p:nvSpPr>
        <p:spPr>
          <a:xfrm>
            <a:off x="1368152" y="2372687"/>
            <a:ext cx="6444208" cy="1200329"/>
          </a:xfrm>
          <a:prstGeom prst="rect">
            <a:avLst/>
          </a:prstGeom>
          <a:noFill/>
        </p:spPr>
        <p:txBody>
          <a:bodyPr wrap="square" rtlCol="0">
            <a:spAutoFit/>
          </a:bodyPr>
          <a:lstStyle/>
          <a:p>
            <a:pPr algn="ctr"/>
            <a:r>
              <a:rPr lang="es-ES" sz="2400" dirty="0" smtClean="0">
                <a:latin typeface="Tahoma" pitchFamily="34" charset="0"/>
                <a:ea typeface="Tahoma" pitchFamily="34" charset="0"/>
                <a:cs typeface="Tahoma" pitchFamily="34" charset="0"/>
              </a:rPr>
              <a:t>Estudio </a:t>
            </a:r>
            <a:r>
              <a:rPr lang="es-ES" sz="2400" dirty="0">
                <a:latin typeface="Tahoma" pitchFamily="34" charset="0"/>
                <a:ea typeface="Tahoma" pitchFamily="34" charset="0"/>
                <a:cs typeface="Tahoma" pitchFamily="34" charset="0"/>
              </a:rPr>
              <a:t>diagnóstico colaborativo sobre la </a:t>
            </a:r>
            <a:r>
              <a:rPr lang="es-ES" sz="2400" b="1" dirty="0">
                <a:latin typeface="Tahoma" pitchFamily="34" charset="0"/>
                <a:ea typeface="Tahoma" pitchFamily="34" charset="0"/>
                <a:cs typeface="Tahoma" pitchFamily="34" charset="0"/>
              </a:rPr>
              <a:t>participación ciudadana</a:t>
            </a:r>
            <a:r>
              <a:rPr lang="es-ES" sz="2400" dirty="0">
                <a:latin typeface="Tahoma" pitchFamily="34" charset="0"/>
                <a:ea typeface="Tahoma" pitchFamily="34" charset="0"/>
                <a:cs typeface="Tahoma" pitchFamily="34" charset="0"/>
              </a:rPr>
              <a:t> </a:t>
            </a:r>
            <a:endParaRPr lang="es-ES" sz="2400" dirty="0" smtClean="0">
              <a:latin typeface="Tahoma" pitchFamily="34" charset="0"/>
              <a:ea typeface="Tahoma" pitchFamily="34" charset="0"/>
              <a:cs typeface="Tahoma" pitchFamily="34" charset="0"/>
            </a:endParaRPr>
          </a:p>
          <a:p>
            <a:pPr algn="ctr"/>
            <a:r>
              <a:rPr lang="es-ES" sz="2400" dirty="0" smtClean="0">
                <a:latin typeface="Tahoma" pitchFamily="34" charset="0"/>
                <a:ea typeface="Tahoma" pitchFamily="34" charset="0"/>
                <a:cs typeface="Tahoma" pitchFamily="34" charset="0"/>
              </a:rPr>
              <a:t>en </a:t>
            </a:r>
            <a:r>
              <a:rPr lang="es-ES" sz="2400" dirty="0">
                <a:latin typeface="Tahoma" pitchFamily="34" charset="0"/>
                <a:ea typeface="Tahoma" pitchFamily="34" charset="0"/>
                <a:cs typeface="Tahoma" pitchFamily="34" charset="0"/>
              </a:rPr>
              <a:t>el municipio de </a:t>
            </a:r>
            <a:r>
              <a:rPr lang="es-ES" sz="2400" b="1" dirty="0">
                <a:latin typeface="Tahoma" pitchFamily="34" charset="0"/>
                <a:ea typeface="Tahoma" pitchFamily="34" charset="0"/>
                <a:cs typeface="Tahoma" pitchFamily="34" charset="0"/>
              </a:rPr>
              <a:t>Zaragoza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1115616" y="889362"/>
            <a:ext cx="7560840" cy="451406"/>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Objetivo de la investigación</a:t>
            </a:r>
            <a:endParaRPr lang="es-ES" sz="1000" b="1" dirty="0">
              <a:latin typeface="Tahoma" pitchFamily="34" charset="0"/>
              <a:ea typeface="Tahoma" pitchFamily="34" charset="0"/>
              <a:cs typeface="Tahoma" pitchFamily="34" charset="0"/>
            </a:endParaRPr>
          </a:p>
        </p:txBody>
      </p:sp>
      <p:sp>
        <p:nvSpPr>
          <p:cNvPr id="5" name="4 CuadroTexto"/>
          <p:cNvSpPr txBox="1"/>
          <p:nvPr/>
        </p:nvSpPr>
        <p:spPr>
          <a:xfrm>
            <a:off x="251520" y="1880532"/>
            <a:ext cx="8424936" cy="3708708"/>
          </a:xfrm>
          <a:prstGeom prst="rect">
            <a:avLst/>
          </a:prstGeom>
          <a:noFill/>
        </p:spPr>
        <p:txBody>
          <a:bodyPr wrap="square" rtlCol="0">
            <a:spAutoFit/>
          </a:bodyPr>
          <a:lstStyle/>
          <a:p>
            <a:pPr lvl="0">
              <a:lnSpc>
                <a:spcPct val="150000"/>
              </a:lnSpc>
              <a:spcAft>
                <a:spcPts val="600"/>
              </a:spcAft>
              <a:buFont typeface="Wingdings" pitchFamily="2" charset="2"/>
              <a:buChar char="§"/>
            </a:pPr>
            <a:r>
              <a:rPr lang="es-ES" sz="1400" dirty="0" smtClean="0">
                <a:latin typeface="Tahoma" pitchFamily="34" charset="0"/>
                <a:ea typeface="Tahoma" pitchFamily="34" charset="0"/>
                <a:cs typeface="Tahoma" pitchFamily="34" charset="0"/>
              </a:rPr>
              <a:t> </a:t>
            </a:r>
            <a:r>
              <a:rPr lang="es-ES" sz="1400" b="1" dirty="0" smtClean="0">
                <a:solidFill>
                  <a:srgbClr val="FF0000"/>
                </a:solidFill>
                <a:latin typeface="Tahoma" pitchFamily="34" charset="0"/>
                <a:ea typeface="Tahoma" pitchFamily="34" charset="0"/>
                <a:cs typeface="Tahoma" pitchFamily="34" charset="0"/>
              </a:rPr>
              <a:t>Realizar </a:t>
            </a:r>
            <a:r>
              <a:rPr lang="es-ES" sz="1400" b="1" dirty="0">
                <a:solidFill>
                  <a:srgbClr val="FF0000"/>
                </a:solidFill>
                <a:latin typeface="Tahoma" pitchFamily="34" charset="0"/>
                <a:ea typeface="Tahoma" pitchFamily="34" charset="0"/>
                <a:cs typeface="Tahoma" pitchFamily="34" charset="0"/>
              </a:rPr>
              <a:t>un diagnóstico de carácter técnico y participativo de la participación ciudadana </a:t>
            </a:r>
            <a:r>
              <a:rPr lang="es-ES" sz="1400" dirty="0">
                <a:latin typeface="Tahoma" pitchFamily="34" charset="0"/>
                <a:ea typeface="Tahoma" pitchFamily="34" charset="0"/>
                <a:cs typeface="Tahoma" pitchFamily="34" charset="0"/>
              </a:rPr>
              <a:t>en el municipio de Zaragoza, partiendo de los ámbitos regulados en el “Reglamento de Órganos Territoriales y Participación Ciudadana” del Ayuntamiento de </a:t>
            </a:r>
            <a:r>
              <a:rPr lang="es-ES" sz="1400" dirty="0" smtClean="0">
                <a:latin typeface="Tahoma" pitchFamily="34" charset="0"/>
                <a:ea typeface="Tahoma" pitchFamily="34" charset="0"/>
                <a:cs typeface="Tahoma" pitchFamily="34" charset="0"/>
              </a:rPr>
              <a:t>Zaragoza,</a:t>
            </a:r>
          </a:p>
          <a:p>
            <a:pPr lvl="1">
              <a:lnSpc>
                <a:spcPct val="150000"/>
              </a:lnSpc>
              <a:spcAft>
                <a:spcPts val="600"/>
              </a:spcAft>
              <a:buFont typeface="Arial" pitchFamily="34" charset="0"/>
              <a:buChar char="•"/>
            </a:pPr>
            <a:r>
              <a:rPr lang="es-ES" sz="1400" dirty="0" smtClean="0">
                <a:latin typeface="Tahoma" pitchFamily="34" charset="0"/>
                <a:ea typeface="Tahoma" pitchFamily="34" charset="0"/>
                <a:cs typeface="Tahoma" pitchFamily="34" charset="0"/>
              </a:rPr>
              <a:t> que </a:t>
            </a:r>
            <a:r>
              <a:rPr lang="es-ES" sz="1400" dirty="0">
                <a:latin typeface="Tahoma" pitchFamily="34" charset="0"/>
                <a:ea typeface="Tahoma" pitchFamily="34" charset="0"/>
                <a:cs typeface="Tahoma" pitchFamily="34" charset="0"/>
              </a:rPr>
              <a:t>sirva de base para iniciar una revisión del mismo, y </a:t>
            </a:r>
            <a:endParaRPr lang="es-ES" sz="1400" dirty="0" smtClean="0">
              <a:latin typeface="Tahoma" pitchFamily="34" charset="0"/>
              <a:ea typeface="Tahoma" pitchFamily="34" charset="0"/>
              <a:cs typeface="Tahoma" pitchFamily="34" charset="0"/>
            </a:endParaRPr>
          </a:p>
          <a:p>
            <a:pPr lvl="1">
              <a:lnSpc>
                <a:spcPct val="150000"/>
              </a:lnSpc>
              <a:spcAft>
                <a:spcPts val="600"/>
              </a:spcAft>
              <a:buFont typeface="Arial" charset="0"/>
              <a:buChar char="•"/>
            </a:pPr>
            <a:r>
              <a:rPr lang="es-ES" sz="1400" dirty="0">
                <a:latin typeface="Tahoma" pitchFamily="34" charset="0"/>
                <a:ea typeface="Tahoma" pitchFamily="34" charset="0"/>
                <a:cs typeface="Tahoma" pitchFamily="34" charset="0"/>
              </a:rPr>
              <a:t> </a:t>
            </a:r>
            <a:r>
              <a:rPr lang="es-ES" sz="1400" dirty="0" smtClean="0">
                <a:latin typeface="Tahoma" pitchFamily="34" charset="0"/>
                <a:ea typeface="Tahoma" pitchFamily="34" charset="0"/>
                <a:cs typeface="Tahoma" pitchFamily="34" charset="0"/>
              </a:rPr>
              <a:t>para </a:t>
            </a:r>
            <a:r>
              <a:rPr lang="es-ES" sz="1400" dirty="0">
                <a:latin typeface="Tahoma" pitchFamily="34" charset="0"/>
                <a:ea typeface="Tahoma" pitchFamily="34" charset="0"/>
                <a:cs typeface="Tahoma" pitchFamily="34" charset="0"/>
              </a:rPr>
              <a:t>diseñar posteriormente un plan estratégico con acciones planificadas y eficaces para el desarrollo de procesos participativos presenciales y digitales en la ciudad de Zaragoza.</a:t>
            </a:r>
          </a:p>
          <a:p>
            <a:pPr lvl="0">
              <a:lnSpc>
                <a:spcPct val="150000"/>
              </a:lnSpc>
              <a:spcAft>
                <a:spcPts val="600"/>
              </a:spcAft>
              <a:buFont typeface="Wingdings" pitchFamily="2" charset="2"/>
              <a:buChar char="§"/>
            </a:pPr>
            <a:r>
              <a:rPr lang="es-ES" sz="1400" dirty="0" smtClean="0">
                <a:latin typeface="Tahoma" pitchFamily="34" charset="0"/>
                <a:ea typeface="Tahoma" pitchFamily="34" charset="0"/>
                <a:cs typeface="Tahoma" pitchFamily="34" charset="0"/>
              </a:rPr>
              <a:t> </a:t>
            </a:r>
            <a:r>
              <a:rPr lang="es-ES" sz="1400" b="1" dirty="0" smtClean="0">
                <a:solidFill>
                  <a:srgbClr val="FF0000"/>
                </a:solidFill>
                <a:latin typeface="Tahoma" pitchFamily="34" charset="0"/>
                <a:ea typeface="Tahoma" pitchFamily="34" charset="0"/>
                <a:cs typeface="Tahoma" pitchFamily="34" charset="0"/>
              </a:rPr>
              <a:t>Elaborar </a:t>
            </a:r>
            <a:r>
              <a:rPr lang="es-ES" sz="1400" b="1" dirty="0">
                <a:solidFill>
                  <a:srgbClr val="FF0000"/>
                </a:solidFill>
                <a:latin typeface="Tahoma" pitchFamily="34" charset="0"/>
                <a:ea typeface="Tahoma" pitchFamily="34" charset="0"/>
                <a:cs typeface="Tahoma" pitchFamily="34" charset="0"/>
              </a:rPr>
              <a:t>las conclusiones </a:t>
            </a:r>
            <a:r>
              <a:rPr lang="es-ES" sz="1400" dirty="0">
                <a:latin typeface="Tahoma" pitchFamily="34" charset="0"/>
                <a:ea typeface="Tahoma" pitchFamily="34" charset="0"/>
                <a:cs typeface="Tahoma" pitchFamily="34" charset="0"/>
              </a:rPr>
              <a:t>(en base al diagnóstico resultante) </a:t>
            </a:r>
            <a:r>
              <a:rPr lang="es-ES" sz="1400" dirty="0" smtClean="0">
                <a:latin typeface="Tahoma" pitchFamily="34" charset="0"/>
                <a:ea typeface="Tahoma" pitchFamily="34" charset="0"/>
                <a:cs typeface="Tahoma" pitchFamily="34" charset="0"/>
              </a:rPr>
              <a:t>respecto:</a:t>
            </a:r>
          </a:p>
          <a:p>
            <a:pPr lvl="1">
              <a:lnSpc>
                <a:spcPct val="150000"/>
              </a:lnSpc>
              <a:spcAft>
                <a:spcPts val="600"/>
              </a:spcAft>
              <a:buFont typeface="Arial" pitchFamily="34" charset="0"/>
              <a:buChar char="•"/>
            </a:pPr>
            <a:r>
              <a:rPr lang="es-ES" sz="1400" dirty="0" smtClean="0">
                <a:latin typeface="Tahoma" pitchFamily="34" charset="0"/>
                <a:ea typeface="Tahoma" pitchFamily="34" charset="0"/>
                <a:cs typeface="Tahoma" pitchFamily="34" charset="0"/>
              </a:rPr>
              <a:t> al </a:t>
            </a:r>
            <a:r>
              <a:rPr lang="es-ES" sz="1400" dirty="0">
                <a:latin typeface="Tahoma" pitchFamily="34" charset="0"/>
                <a:ea typeface="Tahoma" pitchFamily="34" charset="0"/>
                <a:cs typeface="Tahoma" pitchFamily="34" charset="0"/>
              </a:rPr>
              <a:t>grado de aplicación del “Reglamento de Órganos Territoriales y Participación Ciudadana</a:t>
            </a:r>
            <a:r>
              <a:rPr lang="es-ES" sz="1400" dirty="0" smtClean="0">
                <a:latin typeface="Tahoma" pitchFamily="34" charset="0"/>
                <a:ea typeface="Tahoma" pitchFamily="34" charset="0"/>
                <a:cs typeface="Tahoma" pitchFamily="34" charset="0"/>
              </a:rPr>
              <a:t>”, qué </a:t>
            </a:r>
            <a:r>
              <a:rPr lang="es-ES" sz="1400" dirty="0">
                <a:latin typeface="Tahoma" pitchFamily="34" charset="0"/>
                <a:ea typeface="Tahoma" pitchFamily="34" charset="0"/>
                <a:cs typeface="Tahoma" pitchFamily="34" charset="0"/>
              </a:rPr>
              <a:t>aspectos es prioritario reformar, en qué medida, y qué aspectos no incluidos en la actual norma deberían estar regulados</a:t>
            </a:r>
            <a:r>
              <a:rPr lang="es-ES" sz="1400" dirty="0" smtClean="0">
                <a:latin typeface="Tahoma" pitchFamily="34" charset="0"/>
                <a:ea typeface="Tahoma" pitchFamily="34" charset="0"/>
                <a:cs typeface="Tahoma" pitchFamily="34" charset="0"/>
              </a:rPr>
              <a:t>.</a:t>
            </a:r>
            <a:endParaRPr lang="es-ES" sz="14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1115616" y="889362"/>
            <a:ext cx="7560840" cy="451406"/>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Proceso metodológico de la investigación</a:t>
            </a:r>
            <a:endParaRPr lang="es-ES" sz="1000" b="1" dirty="0">
              <a:latin typeface="Tahoma" pitchFamily="34" charset="0"/>
              <a:ea typeface="Tahoma" pitchFamily="34" charset="0"/>
              <a:cs typeface="Tahoma" pitchFamily="34" charset="0"/>
            </a:endParaRPr>
          </a:p>
        </p:txBody>
      </p:sp>
      <p:graphicFrame>
        <p:nvGraphicFramePr>
          <p:cNvPr id="8" name="7 Tabla"/>
          <p:cNvGraphicFramePr>
            <a:graphicFrameLocks noGrp="1"/>
          </p:cNvGraphicFramePr>
          <p:nvPr/>
        </p:nvGraphicFramePr>
        <p:xfrm>
          <a:off x="1252550" y="1814027"/>
          <a:ext cx="6631818" cy="4063245"/>
        </p:xfrm>
        <a:graphic>
          <a:graphicData uri="http://schemas.openxmlformats.org/drawingml/2006/table">
            <a:tbl>
              <a:tblPr firstRow="1" bandRow="1">
                <a:tableStyleId>{5C22544A-7EE6-4342-B048-85BDC9FD1C3A}</a:tableStyleId>
              </a:tblPr>
              <a:tblGrid>
                <a:gridCol w="1094876"/>
                <a:gridCol w="1032311"/>
                <a:gridCol w="1063594"/>
                <a:gridCol w="813336"/>
                <a:gridCol w="813336"/>
                <a:gridCol w="813336"/>
                <a:gridCol w="1001029"/>
              </a:tblGrid>
              <a:tr h="389198">
                <a:tc>
                  <a:txBody>
                    <a:bodyPr/>
                    <a:lstStyle/>
                    <a:p>
                      <a:pPr algn="ctr"/>
                      <a:r>
                        <a:rPr lang="es-ES" sz="900" dirty="0" smtClean="0">
                          <a:latin typeface="Tahoma" pitchFamily="34" charset="0"/>
                          <a:ea typeface="Tahoma" pitchFamily="34" charset="0"/>
                          <a:cs typeface="Tahoma" pitchFamily="34" charset="0"/>
                        </a:rPr>
                        <a:t>Cuantitativo</a:t>
                      </a:r>
                      <a:endParaRPr lang="es-ES" sz="900" dirty="0">
                        <a:latin typeface="Tahoma" pitchFamily="34" charset="0"/>
                        <a:ea typeface="Tahoma" pitchFamily="34" charset="0"/>
                        <a:cs typeface="Tahoma" pitchFamily="34" charset="0"/>
                      </a:endParaRPr>
                    </a:p>
                  </a:txBody>
                  <a:tcPr anchor="ctr">
                    <a:solidFill>
                      <a:schemeClr val="bg2">
                        <a:lumMod val="25000"/>
                      </a:schemeClr>
                    </a:solidFill>
                  </a:tcPr>
                </a:tc>
                <a:tc>
                  <a:txBody>
                    <a:bodyPr/>
                    <a:lstStyle/>
                    <a:p>
                      <a:pPr algn="ctr"/>
                      <a:r>
                        <a:rPr lang="es-ES" sz="700" dirty="0" smtClean="0">
                          <a:latin typeface="Tahoma" pitchFamily="34" charset="0"/>
                          <a:ea typeface="Tahoma" pitchFamily="34" charset="0"/>
                          <a:cs typeface="Tahoma" pitchFamily="34" charset="0"/>
                        </a:rPr>
                        <a:t>De contenido</a:t>
                      </a:r>
                      <a:endParaRPr lang="es-ES" sz="700" dirty="0">
                        <a:latin typeface="Tahoma" pitchFamily="34" charset="0"/>
                        <a:ea typeface="Tahoma" pitchFamily="34" charset="0"/>
                        <a:cs typeface="Tahoma" pitchFamily="34" charset="0"/>
                      </a:endParaRPr>
                    </a:p>
                  </a:txBody>
                  <a:tcPr anchor="ctr">
                    <a:solidFill>
                      <a:schemeClr val="accent2">
                        <a:lumMod val="75000"/>
                      </a:schemeClr>
                    </a:solidFill>
                  </a:tcPr>
                </a:tc>
                <a:tc gridSpan="2">
                  <a:txBody>
                    <a:bodyPr/>
                    <a:lstStyle/>
                    <a:p>
                      <a:pPr algn="ctr"/>
                      <a:r>
                        <a:rPr lang="es-ES" sz="900" dirty="0" smtClean="0">
                          <a:latin typeface="Tahoma" pitchFamily="34" charset="0"/>
                          <a:ea typeface="Tahoma" pitchFamily="34" charset="0"/>
                          <a:cs typeface="Tahoma" pitchFamily="34" charset="0"/>
                        </a:rPr>
                        <a:t>Cualitativo</a:t>
                      </a:r>
                      <a:endParaRPr lang="es-ES" sz="900" dirty="0">
                        <a:latin typeface="Tahoma" pitchFamily="34" charset="0"/>
                        <a:ea typeface="Tahoma" pitchFamily="34" charset="0"/>
                        <a:cs typeface="Tahoma" pitchFamily="34" charset="0"/>
                      </a:endParaRPr>
                    </a:p>
                  </a:txBody>
                  <a:tcPr anchor="ctr">
                    <a:solidFill>
                      <a:schemeClr val="accent3">
                        <a:lumMod val="50000"/>
                      </a:schemeClr>
                    </a:solidFill>
                  </a:tcPr>
                </a:tc>
                <a:tc hMerge="1">
                  <a:txBody>
                    <a:bodyPr/>
                    <a:lstStyle/>
                    <a:p>
                      <a:endParaRPr lang="es-ES" sz="900" dirty="0">
                        <a:latin typeface="Tahoma" pitchFamily="34" charset="0"/>
                        <a:ea typeface="Tahoma" pitchFamily="34" charset="0"/>
                        <a:cs typeface="Tahoma" pitchFamily="34" charset="0"/>
                      </a:endParaRPr>
                    </a:p>
                  </a:txBody>
                  <a:tcPr/>
                </a:tc>
                <a:tc gridSpan="3">
                  <a:txBody>
                    <a:bodyPr/>
                    <a:lstStyle/>
                    <a:p>
                      <a:pPr algn="ctr"/>
                      <a:r>
                        <a:rPr lang="es-ES" sz="900" dirty="0" smtClean="0">
                          <a:latin typeface="Tahoma" pitchFamily="34" charset="0"/>
                          <a:ea typeface="Tahoma" pitchFamily="34" charset="0"/>
                          <a:cs typeface="Tahoma" pitchFamily="34" charset="0"/>
                        </a:rPr>
                        <a:t>Participativo</a:t>
                      </a:r>
                      <a:endParaRPr lang="es-ES" sz="900" dirty="0">
                        <a:latin typeface="Tahoma" pitchFamily="34" charset="0"/>
                        <a:ea typeface="Tahoma" pitchFamily="34" charset="0"/>
                        <a:cs typeface="Tahoma" pitchFamily="34" charset="0"/>
                      </a:endParaRPr>
                    </a:p>
                  </a:txBody>
                  <a:tcPr anchor="ctr">
                    <a:solidFill>
                      <a:schemeClr val="accent6">
                        <a:lumMod val="50000"/>
                      </a:schemeClr>
                    </a:solidFill>
                  </a:tcPr>
                </a:tc>
                <a:tc hMerge="1">
                  <a:txBody>
                    <a:bodyPr/>
                    <a:lstStyle/>
                    <a:p>
                      <a:endParaRPr lang="es-ES" sz="900" dirty="0">
                        <a:latin typeface="Tahoma" pitchFamily="34" charset="0"/>
                        <a:ea typeface="Tahoma" pitchFamily="34" charset="0"/>
                        <a:cs typeface="Tahoma" pitchFamily="34" charset="0"/>
                      </a:endParaRPr>
                    </a:p>
                  </a:txBody>
                  <a:tcPr/>
                </a:tc>
                <a:tc hMerge="1">
                  <a:txBody>
                    <a:bodyPr/>
                    <a:lstStyle/>
                    <a:p>
                      <a:endParaRPr lang="es-ES" sz="900" dirty="0">
                        <a:latin typeface="Tahoma" pitchFamily="34" charset="0"/>
                        <a:ea typeface="Tahoma" pitchFamily="34" charset="0"/>
                        <a:cs typeface="Tahoma" pitchFamily="34" charset="0"/>
                      </a:endParaRPr>
                    </a:p>
                  </a:txBody>
                  <a:tcPr/>
                </a:tc>
              </a:tr>
              <a:tr h="479833">
                <a:tc>
                  <a:txBody>
                    <a:bodyPr/>
                    <a:lstStyle/>
                    <a:p>
                      <a:pPr algn="ctr"/>
                      <a:r>
                        <a:rPr lang="es-ES" sz="800" b="1" dirty="0" smtClean="0">
                          <a:solidFill>
                            <a:schemeClr val="tx1"/>
                          </a:solidFill>
                          <a:latin typeface="Tahoma" pitchFamily="34" charset="0"/>
                          <a:ea typeface="Tahoma" pitchFamily="34" charset="0"/>
                          <a:cs typeface="Tahoma" pitchFamily="34" charset="0"/>
                        </a:rPr>
                        <a:t>Encuesta</a:t>
                      </a:r>
                      <a:endParaRPr lang="es-ES" sz="800" b="1" dirty="0">
                        <a:solidFill>
                          <a:schemeClr val="tx1"/>
                        </a:solidFill>
                        <a:latin typeface="Tahoma" pitchFamily="34" charset="0"/>
                        <a:ea typeface="Tahoma" pitchFamily="34" charset="0"/>
                        <a:cs typeface="Tahoma" pitchFamily="34" charset="0"/>
                      </a:endParaRPr>
                    </a:p>
                  </a:txBody>
                  <a:tcPr anchor="ctr">
                    <a:solidFill>
                      <a:schemeClr val="bg2">
                        <a:lumMod val="50000"/>
                      </a:schemeClr>
                    </a:solidFill>
                  </a:tcPr>
                </a:tc>
                <a:tc>
                  <a:txBody>
                    <a:bodyPr/>
                    <a:lstStyle/>
                    <a:p>
                      <a:pPr algn="ctr"/>
                      <a:r>
                        <a:rPr lang="es-ES" sz="800" b="1" dirty="0" smtClean="0">
                          <a:solidFill>
                            <a:schemeClr val="tx1"/>
                          </a:solidFill>
                          <a:latin typeface="Tahoma" pitchFamily="34" charset="0"/>
                          <a:ea typeface="Tahoma" pitchFamily="34" charset="0"/>
                          <a:cs typeface="Tahoma" pitchFamily="34" charset="0"/>
                        </a:rPr>
                        <a:t>Análisis de fuentes secundarias</a:t>
                      </a:r>
                      <a:endParaRPr lang="es-ES" sz="800" b="1" dirty="0">
                        <a:solidFill>
                          <a:schemeClr val="tx1"/>
                        </a:solidFill>
                        <a:latin typeface="Tahoma" pitchFamily="34" charset="0"/>
                        <a:ea typeface="Tahoma" pitchFamily="34" charset="0"/>
                        <a:cs typeface="Tahoma" pitchFamily="34" charset="0"/>
                      </a:endParaRPr>
                    </a:p>
                  </a:txBody>
                  <a:tcPr anchor="ctr">
                    <a:solidFill>
                      <a:schemeClr val="accent2">
                        <a:lumMod val="60000"/>
                        <a:lumOff val="40000"/>
                      </a:schemeClr>
                    </a:solidFill>
                  </a:tcPr>
                </a:tc>
                <a:tc>
                  <a:txBody>
                    <a:bodyPr/>
                    <a:lstStyle/>
                    <a:p>
                      <a:pPr algn="ctr"/>
                      <a:r>
                        <a:rPr lang="es-ES" sz="800" b="1" dirty="0" smtClean="0">
                          <a:solidFill>
                            <a:schemeClr val="tx1"/>
                          </a:solidFill>
                          <a:latin typeface="Tahoma" pitchFamily="34" charset="0"/>
                          <a:ea typeface="Tahoma" pitchFamily="34" charset="0"/>
                          <a:cs typeface="Tahoma" pitchFamily="34" charset="0"/>
                        </a:rPr>
                        <a:t>Observación de procesos de participación</a:t>
                      </a:r>
                      <a:endParaRPr lang="es-ES" sz="800" b="1" dirty="0">
                        <a:solidFill>
                          <a:schemeClr val="tx1"/>
                        </a:solidFill>
                        <a:latin typeface="Tahoma" pitchFamily="34" charset="0"/>
                        <a:ea typeface="Tahoma" pitchFamily="34" charset="0"/>
                        <a:cs typeface="Tahoma" pitchFamily="34" charset="0"/>
                      </a:endParaRPr>
                    </a:p>
                  </a:txBody>
                  <a:tcPr anchor="ctr">
                    <a:solidFill>
                      <a:schemeClr val="accent3">
                        <a:lumMod val="75000"/>
                      </a:schemeClr>
                    </a:solidFill>
                  </a:tcPr>
                </a:tc>
                <a:tc>
                  <a:txBody>
                    <a:bodyPr/>
                    <a:lstStyle/>
                    <a:p>
                      <a:pPr algn="ctr"/>
                      <a:r>
                        <a:rPr lang="es-ES" sz="800" b="1" dirty="0" smtClean="0">
                          <a:solidFill>
                            <a:schemeClr val="tx1"/>
                          </a:solidFill>
                          <a:latin typeface="Tahoma" pitchFamily="34" charset="0"/>
                          <a:ea typeface="Tahoma" pitchFamily="34" charset="0"/>
                          <a:cs typeface="Tahoma" pitchFamily="34" charset="0"/>
                        </a:rPr>
                        <a:t>Entrevistas a informantes clave</a:t>
                      </a:r>
                      <a:endParaRPr lang="es-ES" sz="800" b="1" dirty="0">
                        <a:solidFill>
                          <a:schemeClr val="tx1"/>
                        </a:solidFill>
                        <a:latin typeface="Tahoma" pitchFamily="34" charset="0"/>
                        <a:ea typeface="Tahoma" pitchFamily="34" charset="0"/>
                        <a:cs typeface="Tahoma" pitchFamily="34" charset="0"/>
                      </a:endParaRPr>
                    </a:p>
                  </a:txBody>
                  <a:tcPr anchor="ctr">
                    <a:solidFill>
                      <a:schemeClr val="accent3">
                        <a:lumMod val="75000"/>
                      </a:schemeClr>
                    </a:solidFill>
                  </a:tcPr>
                </a:tc>
                <a:tc>
                  <a:txBody>
                    <a:bodyPr/>
                    <a:lstStyle/>
                    <a:p>
                      <a:pPr algn="ctr"/>
                      <a:r>
                        <a:rPr lang="es-ES" sz="800" b="1" dirty="0" smtClean="0">
                          <a:solidFill>
                            <a:schemeClr val="tx1"/>
                          </a:solidFill>
                          <a:latin typeface="Tahoma" pitchFamily="34" charset="0"/>
                          <a:ea typeface="Tahoma" pitchFamily="34" charset="0"/>
                          <a:cs typeface="Tahoma" pitchFamily="34" charset="0"/>
                        </a:rPr>
                        <a:t>Grupos</a:t>
                      </a:r>
                      <a:r>
                        <a:rPr lang="es-ES" sz="800" b="1" baseline="0" dirty="0" smtClean="0">
                          <a:solidFill>
                            <a:schemeClr val="tx1"/>
                          </a:solidFill>
                          <a:latin typeface="Tahoma" pitchFamily="34" charset="0"/>
                          <a:ea typeface="Tahoma" pitchFamily="34" charset="0"/>
                          <a:cs typeface="Tahoma" pitchFamily="34" charset="0"/>
                        </a:rPr>
                        <a:t> de trabajo</a:t>
                      </a:r>
                      <a:endParaRPr lang="es-ES" sz="800" b="1" dirty="0">
                        <a:solidFill>
                          <a:schemeClr val="tx1"/>
                        </a:solidFill>
                        <a:latin typeface="Tahoma" pitchFamily="34" charset="0"/>
                        <a:ea typeface="Tahoma" pitchFamily="34" charset="0"/>
                        <a:cs typeface="Tahoma" pitchFamily="34" charset="0"/>
                      </a:endParaRPr>
                    </a:p>
                  </a:txBody>
                  <a:tcPr anchor="ctr">
                    <a:solidFill>
                      <a:schemeClr val="accent6">
                        <a:lumMod val="75000"/>
                      </a:schemeClr>
                    </a:solidFill>
                  </a:tcPr>
                </a:tc>
                <a:tc>
                  <a:txBody>
                    <a:bodyPr/>
                    <a:lstStyle/>
                    <a:p>
                      <a:pPr algn="ctr"/>
                      <a:r>
                        <a:rPr lang="es-ES" sz="800" b="1" dirty="0" smtClean="0">
                          <a:solidFill>
                            <a:schemeClr val="tx1"/>
                          </a:solidFill>
                          <a:latin typeface="Tahoma" pitchFamily="34" charset="0"/>
                          <a:ea typeface="Tahoma" pitchFamily="34" charset="0"/>
                          <a:cs typeface="Tahoma" pitchFamily="34" charset="0"/>
                        </a:rPr>
                        <a:t>Consulta</a:t>
                      </a:r>
                      <a:r>
                        <a:rPr lang="es-ES" sz="800" b="1" baseline="0" dirty="0" smtClean="0">
                          <a:solidFill>
                            <a:schemeClr val="tx1"/>
                          </a:solidFill>
                          <a:latin typeface="Tahoma" pitchFamily="34" charset="0"/>
                          <a:ea typeface="Tahoma" pitchFamily="34" charset="0"/>
                          <a:cs typeface="Tahoma" pitchFamily="34" charset="0"/>
                        </a:rPr>
                        <a:t> ciudadana</a:t>
                      </a:r>
                      <a:endParaRPr lang="es-ES" sz="800" b="1" dirty="0">
                        <a:solidFill>
                          <a:schemeClr val="tx1"/>
                        </a:solidFill>
                        <a:latin typeface="Tahoma" pitchFamily="34" charset="0"/>
                        <a:ea typeface="Tahoma" pitchFamily="34" charset="0"/>
                        <a:cs typeface="Tahoma" pitchFamily="34" charset="0"/>
                      </a:endParaRPr>
                    </a:p>
                  </a:txBody>
                  <a:tcPr anchor="ctr">
                    <a:solidFill>
                      <a:schemeClr val="accent6">
                        <a:lumMod val="75000"/>
                      </a:schemeClr>
                    </a:solidFill>
                  </a:tcPr>
                </a:tc>
                <a:tc>
                  <a:txBody>
                    <a:bodyPr/>
                    <a:lstStyle/>
                    <a:p>
                      <a:pPr algn="ctr"/>
                      <a:r>
                        <a:rPr lang="es-ES" sz="800" b="1" dirty="0" smtClean="0">
                          <a:solidFill>
                            <a:schemeClr val="tx1"/>
                          </a:solidFill>
                          <a:latin typeface="Tahoma" pitchFamily="34" charset="0"/>
                          <a:ea typeface="Tahoma" pitchFamily="34" charset="0"/>
                          <a:cs typeface="Tahoma" pitchFamily="34" charset="0"/>
                        </a:rPr>
                        <a:t>Grupos de análisis</a:t>
                      </a:r>
                      <a:endParaRPr lang="es-ES" sz="800" b="1" dirty="0">
                        <a:solidFill>
                          <a:schemeClr val="tx1"/>
                        </a:solidFill>
                        <a:latin typeface="Tahoma" pitchFamily="34" charset="0"/>
                        <a:ea typeface="Tahoma" pitchFamily="34" charset="0"/>
                        <a:cs typeface="Tahoma" pitchFamily="34" charset="0"/>
                      </a:endParaRPr>
                    </a:p>
                  </a:txBody>
                  <a:tcPr anchor="ctr">
                    <a:solidFill>
                      <a:schemeClr val="accent6">
                        <a:lumMod val="75000"/>
                      </a:schemeClr>
                    </a:solidFill>
                  </a:tcPr>
                </a:tc>
              </a:tr>
              <a:tr h="671767">
                <a:tc>
                  <a:txBody>
                    <a:bodyPr/>
                    <a:lstStyle/>
                    <a:p>
                      <a:pPr algn="ctr"/>
                      <a:r>
                        <a:rPr lang="es-ES" sz="700" dirty="0" smtClean="0">
                          <a:latin typeface="Tahoma" pitchFamily="34" charset="0"/>
                          <a:ea typeface="Tahoma" pitchFamily="34" charset="0"/>
                          <a:cs typeface="Tahoma" pitchFamily="34" charset="0"/>
                        </a:rPr>
                        <a:t>Encuesta</a:t>
                      </a:r>
                      <a:r>
                        <a:rPr lang="es-ES" sz="700" baseline="0" dirty="0" smtClean="0">
                          <a:latin typeface="Tahoma" pitchFamily="34" charset="0"/>
                          <a:ea typeface="Tahoma" pitchFamily="34" charset="0"/>
                          <a:cs typeface="Tahoma" pitchFamily="34" charset="0"/>
                        </a:rPr>
                        <a:t> administrada por cuestionario online (marco </a:t>
                      </a:r>
                      <a:r>
                        <a:rPr lang="es-ES" sz="700" baseline="0" dirty="0" err="1" smtClean="0">
                          <a:latin typeface="Tahoma" pitchFamily="34" charset="0"/>
                          <a:ea typeface="Tahoma" pitchFamily="34" charset="0"/>
                          <a:cs typeface="Tahoma" pitchFamily="34" charset="0"/>
                        </a:rPr>
                        <a:t>muestral</a:t>
                      </a:r>
                      <a:r>
                        <a:rPr lang="es-ES" sz="700" baseline="0" dirty="0" smtClean="0">
                          <a:latin typeface="Tahoma" pitchFamily="34" charset="0"/>
                          <a:ea typeface="Tahoma" pitchFamily="34" charset="0"/>
                          <a:cs typeface="Tahoma" pitchFamily="34" charset="0"/>
                        </a:rPr>
                        <a:t>: censo de asociaciones / </a:t>
                      </a:r>
                      <a:r>
                        <a:rPr lang="es-ES" sz="700" b="1" baseline="0" dirty="0" smtClean="0">
                          <a:latin typeface="Tahoma" pitchFamily="34" charset="0"/>
                          <a:ea typeface="Tahoma" pitchFamily="34" charset="0"/>
                          <a:cs typeface="Tahoma" pitchFamily="34" charset="0"/>
                        </a:rPr>
                        <a:t>2.668</a:t>
                      </a:r>
                      <a:r>
                        <a:rPr lang="es-ES" sz="700" baseline="0" dirty="0" smtClean="0">
                          <a:latin typeface="Tahoma" pitchFamily="34" charset="0"/>
                          <a:ea typeface="Tahoma" pitchFamily="34" charset="0"/>
                          <a:cs typeface="Tahoma" pitchFamily="34" charset="0"/>
                        </a:rPr>
                        <a:t>)</a:t>
                      </a:r>
                      <a:endParaRPr lang="es-ES" sz="700" dirty="0">
                        <a:latin typeface="Tahoma" pitchFamily="34" charset="0"/>
                        <a:ea typeface="Tahoma" pitchFamily="34" charset="0"/>
                        <a:cs typeface="Tahoma" pitchFamily="34" charset="0"/>
                      </a:endParaRPr>
                    </a:p>
                  </a:txBody>
                  <a:tcPr>
                    <a:solidFill>
                      <a:schemeClr val="bg1">
                        <a:lumMod val="85000"/>
                      </a:schemeClr>
                    </a:solidFill>
                  </a:tcPr>
                </a:tc>
                <a:tc>
                  <a:txBody>
                    <a:bodyPr/>
                    <a:lstStyle/>
                    <a:p>
                      <a:pPr algn="ctr"/>
                      <a:r>
                        <a:rPr lang="es-ES" sz="700" b="0" dirty="0" smtClean="0">
                          <a:latin typeface="Tahoma" pitchFamily="34" charset="0"/>
                          <a:ea typeface="Tahoma" pitchFamily="34" charset="0"/>
                          <a:cs typeface="Tahoma" pitchFamily="34" charset="0"/>
                        </a:rPr>
                        <a:t>Análisis</a:t>
                      </a:r>
                      <a:r>
                        <a:rPr lang="es-ES" sz="700" b="0" baseline="0" dirty="0" smtClean="0">
                          <a:latin typeface="Tahoma" pitchFamily="34" charset="0"/>
                          <a:ea typeface="Tahoma" pitchFamily="34" charset="0"/>
                          <a:cs typeface="Tahoma" pitchFamily="34" charset="0"/>
                        </a:rPr>
                        <a:t> de las actas de las juntas municipales y vecinales y del Consejo de la Ciudad.</a:t>
                      </a:r>
                      <a:endParaRPr lang="es-ES" sz="700" dirty="0">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r>
                        <a:rPr lang="es-ES" sz="700" b="1" dirty="0" smtClean="0">
                          <a:latin typeface="Tahoma" pitchFamily="34" charset="0"/>
                          <a:ea typeface="Tahoma" pitchFamily="34" charset="0"/>
                          <a:cs typeface="Tahoma" pitchFamily="34" charset="0"/>
                        </a:rPr>
                        <a:t>10</a:t>
                      </a:r>
                      <a:r>
                        <a:rPr lang="es-ES" sz="700" dirty="0" smtClean="0">
                          <a:latin typeface="Tahoma" pitchFamily="34" charset="0"/>
                          <a:ea typeface="Tahoma" pitchFamily="34" charset="0"/>
                          <a:cs typeface="Tahoma" pitchFamily="34" charset="0"/>
                        </a:rPr>
                        <a:t> observaciones de actuaciones y procedimientos</a:t>
                      </a:r>
                      <a:endParaRPr lang="es-ES" sz="700" dirty="0">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r>
                        <a:rPr lang="es-ES" sz="700" b="1" dirty="0" smtClean="0">
                          <a:latin typeface="Tahoma" pitchFamily="34" charset="0"/>
                          <a:ea typeface="Tahoma" pitchFamily="34" charset="0"/>
                          <a:cs typeface="Tahoma" pitchFamily="34" charset="0"/>
                        </a:rPr>
                        <a:t>38</a:t>
                      </a:r>
                      <a:r>
                        <a:rPr lang="es-ES" sz="700" dirty="0" smtClean="0">
                          <a:latin typeface="Tahoma" pitchFamily="34" charset="0"/>
                          <a:ea typeface="Tahoma" pitchFamily="34" charset="0"/>
                          <a:cs typeface="Tahoma" pitchFamily="34" charset="0"/>
                        </a:rPr>
                        <a:t> entrevistas a informantes clave</a:t>
                      </a:r>
                      <a:endParaRPr lang="es-ES" sz="700" dirty="0">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r>
                        <a:rPr lang="es-ES" sz="700" b="1" baseline="0" dirty="0" smtClean="0">
                          <a:latin typeface="Tahoma" pitchFamily="34" charset="0"/>
                          <a:ea typeface="Tahoma" pitchFamily="34" charset="0"/>
                          <a:cs typeface="Tahoma" pitchFamily="34" charset="0"/>
                        </a:rPr>
                        <a:t>13</a:t>
                      </a:r>
                      <a:r>
                        <a:rPr lang="es-ES" sz="700" baseline="0" dirty="0" smtClean="0">
                          <a:latin typeface="Tahoma" pitchFamily="34" charset="0"/>
                          <a:ea typeface="Tahoma" pitchFamily="34" charset="0"/>
                          <a:cs typeface="Tahoma" pitchFamily="34" charset="0"/>
                        </a:rPr>
                        <a:t> grupos de trabajo</a:t>
                      </a:r>
                      <a:endParaRPr lang="es-ES" sz="700" dirty="0">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r>
                        <a:rPr lang="es-ES" sz="700" b="1" dirty="0" smtClean="0">
                          <a:latin typeface="Tahoma" pitchFamily="34" charset="0"/>
                          <a:ea typeface="Tahoma" pitchFamily="34" charset="0"/>
                          <a:cs typeface="Tahoma" pitchFamily="34" charset="0"/>
                        </a:rPr>
                        <a:t>1</a:t>
                      </a:r>
                      <a:r>
                        <a:rPr lang="es-ES" sz="700" dirty="0" smtClean="0">
                          <a:latin typeface="Tahoma" pitchFamily="34" charset="0"/>
                          <a:ea typeface="Tahoma" pitchFamily="34" charset="0"/>
                          <a:cs typeface="Tahoma" pitchFamily="34" charset="0"/>
                        </a:rPr>
                        <a:t> </a:t>
                      </a:r>
                      <a:r>
                        <a:rPr lang="es-ES" sz="700" b="0" dirty="0" smtClean="0">
                          <a:solidFill>
                            <a:schemeClr val="tx1"/>
                          </a:solidFill>
                          <a:latin typeface="Tahoma" pitchFamily="34" charset="0"/>
                          <a:ea typeface="Tahoma" pitchFamily="34" charset="0"/>
                          <a:cs typeface="Tahoma" pitchFamily="34" charset="0"/>
                        </a:rPr>
                        <a:t>encuesta</a:t>
                      </a:r>
                      <a:r>
                        <a:rPr lang="es-ES" sz="700" b="0" baseline="0" dirty="0" smtClean="0">
                          <a:solidFill>
                            <a:schemeClr val="tx1"/>
                          </a:solidFill>
                          <a:latin typeface="Tahoma" pitchFamily="34" charset="0"/>
                          <a:ea typeface="Tahoma" pitchFamily="34" charset="0"/>
                          <a:cs typeface="Tahoma" pitchFamily="34" charset="0"/>
                        </a:rPr>
                        <a:t> abierta a la ciudadanía</a:t>
                      </a: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r>
                        <a:rPr lang="es-ES" sz="700" b="1" dirty="0" smtClean="0">
                          <a:latin typeface="Tahoma" pitchFamily="34" charset="0"/>
                          <a:ea typeface="Tahoma" pitchFamily="34" charset="0"/>
                          <a:cs typeface="Tahoma" pitchFamily="34" charset="0"/>
                        </a:rPr>
                        <a:t>4</a:t>
                      </a:r>
                      <a:r>
                        <a:rPr lang="es-ES" sz="700" dirty="0" smtClean="0">
                          <a:latin typeface="Tahoma" pitchFamily="34" charset="0"/>
                          <a:ea typeface="Tahoma" pitchFamily="34" charset="0"/>
                          <a:cs typeface="Tahoma" pitchFamily="34" charset="0"/>
                        </a:rPr>
                        <a:t> grupos de análisis</a:t>
                      </a:r>
                      <a:endParaRPr lang="es-ES" sz="700" dirty="0">
                        <a:latin typeface="Tahoma" pitchFamily="34" charset="0"/>
                        <a:ea typeface="Tahoma" pitchFamily="34" charset="0"/>
                        <a:cs typeface="Tahoma" pitchFamily="34" charset="0"/>
                      </a:endParaRPr>
                    </a:p>
                  </a:txBody>
                  <a:tcPr anchor="ctr">
                    <a:solidFill>
                      <a:schemeClr val="bg1">
                        <a:lumMod val="85000"/>
                      </a:schemeClr>
                    </a:solidFill>
                  </a:tcPr>
                </a:tc>
              </a:tr>
              <a:tr h="67176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ES" sz="700" b="1" dirty="0" smtClean="0">
                        <a:solidFill>
                          <a:schemeClr val="tx1"/>
                        </a:solidFill>
                        <a:latin typeface="Tahoma" pitchFamily="34" charset="0"/>
                        <a:ea typeface="Tahoma" pitchFamily="34" charset="0"/>
                        <a:cs typeface="Tahoma"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s-ES" sz="700" b="1" dirty="0" smtClean="0">
                        <a:solidFill>
                          <a:schemeClr val="tx1"/>
                        </a:solidFill>
                        <a:latin typeface="Tahoma" pitchFamily="34" charset="0"/>
                        <a:ea typeface="Tahoma" pitchFamily="34" charset="0"/>
                        <a:cs typeface="Tahoma"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s-ES" sz="700" b="1" dirty="0" smtClean="0">
                          <a:solidFill>
                            <a:schemeClr val="tx1"/>
                          </a:solidFill>
                          <a:latin typeface="Tahoma" pitchFamily="34" charset="0"/>
                          <a:ea typeface="Tahoma" pitchFamily="34" charset="0"/>
                          <a:cs typeface="Tahoma" pitchFamily="34" charset="0"/>
                        </a:rPr>
                        <a:t>Entidades con email</a:t>
                      </a:r>
                      <a:r>
                        <a:rPr lang="es-ES" sz="700" b="1" baseline="0" dirty="0" smtClean="0">
                          <a:solidFill>
                            <a:schemeClr val="tx1"/>
                          </a:solidFill>
                          <a:latin typeface="Tahoma" pitchFamily="34" charset="0"/>
                          <a:ea typeface="Tahoma" pitchFamily="34" charset="0"/>
                          <a:cs typeface="Tahoma" pitchFamily="34" charset="0"/>
                        </a:rPr>
                        <a:t> válido:1707 </a:t>
                      </a:r>
                      <a:r>
                        <a:rPr lang="es-ES" sz="700" b="0" baseline="0" dirty="0" smtClean="0">
                          <a:solidFill>
                            <a:schemeClr val="tx1"/>
                          </a:solidFill>
                          <a:latin typeface="Tahoma" pitchFamily="34" charset="0"/>
                          <a:ea typeface="Tahoma" pitchFamily="34" charset="0"/>
                          <a:cs typeface="Tahoma" pitchFamily="34" charset="0"/>
                        </a:rPr>
                        <a:t>(64% del censo)</a:t>
                      </a:r>
                    </a:p>
                    <a:p>
                      <a:pPr marL="0" marR="0" indent="0" algn="ctr" defTabSz="914400" rtl="0" eaLnBrk="1" fontAlgn="auto" latinLnBrk="0" hangingPunct="1">
                        <a:lnSpc>
                          <a:spcPct val="100000"/>
                        </a:lnSpc>
                        <a:spcBef>
                          <a:spcPts val="0"/>
                        </a:spcBef>
                        <a:spcAft>
                          <a:spcPts val="0"/>
                        </a:spcAft>
                        <a:buClrTx/>
                        <a:buSzTx/>
                        <a:buFontTx/>
                        <a:buNone/>
                        <a:tabLst/>
                        <a:defRPr/>
                      </a:pPr>
                      <a:r>
                        <a:rPr lang="es-ES" sz="700" b="1" dirty="0" smtClean="0">
                          <a:solidFill>
                            <a:schemeClr val="tx1"/>
                          </a:solidFill>
                          <a:latin typeface="Tahoma" pitchFamily="34" charset="0"/>
                          <a:ea typeface="Tahoma" pitchFamily="34" charset="0"/>
                          <a:cs typeface="Tahoma" pitchFamily="34" charset="0"/>
                        </a:rPr>
                        <a:t>256</a:t>
                      </a:r>
                      <a:r>
                        <a:rPr lang="es-ES" sz="700" b="1" baseline="0" dirty="0" smtClean="0">
                          <a:solidFill>
                            <a:schemeClr val="tx1"/>
                          </a:solidFill>
                          <a:latin typeface="Tahoma" pitchFamily="34" charset="0"/>
                          <a:ea typeface="Tahoma" pitchFamily="34" charset="0"/>
                          <a:cs typeface="Tahoma" pitchFamily="34" charset="0"/>
                        </a:rPr>
                        <a:t> respuestas válidas </a:t>
                      </a:r>
                      <a:r>
                        <a:rPr lang="es-ES" sz="700" b="0" baseline="0" dirty="0" smtClean="0">
                          <a:solidFill>
                            <a:schemeClr val="tx1"/>
                          </a:solidFill>
                          <a:latin typeface="Tahoma" pitchFamily="34" charset="0"/>
                          <a:ea typeface="Tahoma" pitchFamily="34" charset="0"/>
                          <a:cs typeface="Tahoma" pitchFamily="34" charset="0"/>
                        </a:rPr>
                        <a:t>(tasa de respuesta: 15%)</a:t>
                      </a:r>
                      <a:endParaRPr lang="es-ES" sz="700" b="0" dirty="0" smtClean="0">
                        <a:solidFill>
                          <a:schemeClr val="tx1"/>
                        </a:solidFill>
                        <a:latin typeface="Tahoma" pitchFamily="34" charset="0"/>
                        <a:ea typeface="Tahoma" pitchFamily="34" charset="0"/>
                        <a:cs typeface="Tahoma" pitchFamily="34" charset="0"/>
                      </a:endParaRPr>
                    </a:p>
                    <a:p>
                      <a:pPr algn="ctr"/>
                      <a:endParaRPr lang="es-ES" sz="700" b="0" dirty="0">
                        <a:solidFill>
                          <a:schemeClr val="tx1"/>
                        </a:solidFill>
                        <a:latin typeface="Tahoma" pitchFamily="34" charset="0"/>
                        <a:ea typeface="Tahoma" pitchFamily="34" charset="0"/>
                        <a:cs typeface="Tahoma" pitchFamily="34" charset="0"/>
                      </a:endParaRPr>
                    </a:p>
                  </a:txBody>
                  <a:tcPr>
                    <a:solidFill>
                      <a:schemeClr val="bg1">
                        <a:lumMod val="65000"/>
                      </a:schemeClr>
                    </a:solidFill>
                  </a:tcPr>
                </a:tc>
                <a:tc>
                  <a:txBody>
                    <a:bodyPr/>
                    <a:lstStyle/>
                    <a:p>
                      <a:pPr lvl="0"/>
                      <a:r>
                        <a:rPr lang="es-ES" sz="700" b="1" dirty="0" smtClean="0">
                          <a:solidFill>
                            <a:schemeClr val="tx1"/>
                          </a:solidFill>
                          <a:latin typeface="Tahoma" pitchFamily="34" charset="0"/>
                          <a:ea typeface="Tahoma" pitchFamily="34" charset="0"/>
                          <a:cs typeface="Tahoma" pitchFamily="34" charset="0"/>
                        </a:rPr>
                        <a:t>Anális</a:t>
                      </a:r>
                      <a:r>
                        <a:rPr lang="es-ES" sz="700" b="1" baseline="0" dirty="0" smtClean="0">
                          <a:solidFill>
                            <a:schemeClr val="tx1"/>
                          </a:solidFill>
                          <a:latin typeface="Tahoma" pitchFamily="34" charset="0"/>
                          <a:ea typeface="Tahoma" pitchFamily="34" charset="0"/>
                          <a:cs typeface="Tahoma" pitchFamily="34" charset="0"/>
                        </a:rPr>
                        <a:t>is de las actas de las </a:t>
                      </a:r>
                      <a:r>
                        <a:rPr lang="es-ES" sz="700" b="1" kern="1200" dirty="0" smtClean="0">
                          <a:solidFill>
                            <a:schemeClr val="dk1"/>
                          </a:solidFill>
                          <a:latin typeface="Tahoma" pitchFamily="34" charset="0"/>
                          <a:ea typeface="Tahoma" pitchFamily="34" charset="0"/>
                          <a:cs typeface="Tahoma" pitchFamily="34" charset="0"/>
                        </a:rPr>
                        <a:t>Juntas Municipales</a:t>
                      </a:r>
                      <a:r>
                        <a:rPr lang="es-ES" sz="700" b="1" kern="1200" baseline="0" dirty="0" smtClean="0">
                          <a:solidFill>
                            <a:schemeClr val="dk1"/>
                          </a:solidFill>
                          <a:latin typeface="Tahoma" pitchFamily="34" charset="0"/>
                          <a:ea typeface="Tahoma" pitchFamily="34" charset="0"/>
                          <a:cs typeface="Tahoma" pitchFamily="34" charset="0"/>
                        </a:rPr>
                        <a:t> de </a:t>
                      </a:r>
                      <a:r>
                        <a:rPr lang="es-ES" sz="700" b="1" kern="1200" dirty="0" err="1" smtClean="0">
                          <a:solidFill>
                            <a:schemeClr val="dk1"/>
                          </a:solidFill>
                          <a:latin typeface="Tahoma" pitchFamily="34" charset="0"/>
                          <a:ea typeface="Tahoma" pitchFamily="34" charset="0"/>
                          <a:cs typeface="Tahoma" pitchFamily="34" charset="0"/>
                        </a:rPr>
                        <a:t>Actur</a:t>
                      </a:r>
                      <a:r>
                        <a:rPr lang="es-ES" sz="700" b="1" kern="1200" dirty="0" smtClean="0">
                          <a:solidFill>
                            <a:schemeClr val="dk1"/>
                          </a:solidFill>
                          <a:latin typeface="Tahoma" pitchFamily="34" charset="0"/>
                          <a:ea typeface="Tahoma" pitchFamily="34" charset="0"/>
                          <a:cs typeface="Tahoma" pitchFamily="34" charset="0"/>
                        </a:rPr>
                        <a:t>,</a:t>
                      </a:r>
                      <a:r>
                        <a:rPr lang="es-ES" sz="700" b="1" kern="1200" baseline="0" dirty="0" smtClean="0">
                          <a:solidFill>
                            <a:schemeClr val="dk1"/>
                          </a:solidFill>
                          <a:latin typeface="Tahoma" pitchFamily="34" charset="0"/>
                          <a:ea typeface="Tahoma" pitchFamily="34" charset="0"/>
                          <a:cs typeface="Tahoma" pitchFamily="34" charset="0"/>
                        </a:rPr>
                        <a:t> </a:t>
                      </a:r>
                      <a:r>
                        <a:rPr lang="es-ES" sz="700" b="1" kern="1200" dirty="0" smtClean="0">
                          <a:solidFill>
                            <a:schemeClr val="dk1"/>
                          </a:solidFill>
                          <a:latin typeface="Tahoma" pitchFamily="34" charset="0"/>
                          <a:ea typeface="Tahoma" pitchFamily="34" charset="0"/>
                          <a:cs typeface="Tahoma" pitchFamily="34" charset="0"/>
                        </a:rPr>
                        <a:t>Centro, Delicias, Casablanca y </a:t>
                      </a:r>
                      <a:r>
                        <a:rPr lang="es-ES" sz="700" b="1" kern="1200" dirty="0" err="1" smtClean="0">
                          <a:solidFill>
                            <a:schemeClr val="dk1"/>
                          </a:solidFill>
                          <a:latin typeface="Tahoma" pitchFamily="34" charset="0"/>
                          <a:ea typeface="Tahoma" pitchFamily="34" charset="0"/>
                          <a:cs typeface="Tahoma" pitchFamily="34" charset="0"/>
                        </a:rPr>
                        <a:t>Miralbueno</a:t>
                      </a:r>
                      <a:r>
                        <a:rPr lang="es-ES" sz="700" b="1" kern="1200" baseline="0" dirty="0" smtClean="0">
                          <a:solidFill>
                            <a:schemeClr val="dk1"/>
                          </a:solidFill>
                          <a:latin typeface="Tahoma" pitchFamily="34" charset="0"/>
                          <a:ea typeface="Tahoma" pitchFamily="34" charset="0"/>
                          <a:cs typeface="Tahoma" pitchFamily="34" charset="0"/>
                        </a:rPr>
                        <a:t>; y de las  </a:t>
                      </a:r>
                      <a:r>
                        <a:rPr lang="es-ES" sz="700" b="1" kern="1200" dirty="0" smtClean="0">
                          <a:solidFill>
                            <a:schemeClr val="dk1"/>
                          </a:solidFill>
                          <a:latin typeface="Tahoma" pitchFamily="34" charset="0"/>
                          <a:ea typeface="Tahoma" pitchFamily="34" charset="0"/>
                          <a:cs typeface="Tahoma" pitchFamily="34" charset="0"/>
                        </a:rPr>
                        <a:t>Juntas Vecinales</a:t>
                      </a:r>
                      <a:r>
                        <a:rPr lang="es-ES" sz="700" b="1" kern="1200" baseline="0" dirty="0" smtClean="0">
                          <a:solidFill>
                            <a:schemeClr val="dk1"/>
                          </a:solidFill>
                          <a:latin typeface="Tahoma" pitchFamily="34" charset="0"/>
                          <a:ea typeface="Tahoma" pitchFamily="34" charset="0"/>
                          <a:cs typeface="Tahoma" pitchFamily="34" charset="0"/>
                        </a:rPr>
                        <a:t> de </a:t>
                      </a:r>
                      <a:r>
                        <a:rPr lang="es-ES" sz="700" b="1" kern="1200" dirty="0" smtClean="0">
                          <a:solidFill>
                            <a:schemeClr val="dk1"/>
                          </a:solidFill>
                          <a:latin typeface="Tahoma" pitchFamily="34" charset="0"/>
                          <a:ea typeface="Tahoma" pitchFamily="34" charset="0"/>
                          <a:cs typeface="Tahoma" pitchFamily="34" charset="0"/>
                        </a:rPr>
                        <a:t>Casetas, La Cartuja, San Gregorio. Análisis de las actas del Consejo</a:t>
                      </a:r>
                      <a:r>
                        <a:rPr lang="es-ES" sz="700" b="1" kern="1200" baseline="0" dirty="0" smtClean="0">
                          <a:solidFill>
                            <a:schemeClr val="dk1"/>
                          </a:solidFill>
                          <a:latin typeface="Tahoma" pitchFamily="34" charset="0"/>
                          <a:ea typeface="Tahoma" pitchFamily="34" charset="0"/>
                          <a:cs typeface="Tahoma" pitchFamily="34" charset="0"/>
                        </a:rPr>
                        <a:t> de la Ciudad.</a:t>
                      </a:r>
                      <a:endParaRPr lang="es-ES" sz="700" b="1" kern="1200" dirty="0" smtClean="0">
                        <a:solidFill>
                          <a:schemeClr val="dk1"/>
                        </a:solidFill>
                        <a:latin typeface="Tahoma" pitchFamily="34" charset="0"/>
                        <a:ea typeface="Tahoma" pitchFamily="34" charset="0"/>
                        <a:cs typeface="Tahoma" pitchFamily="34" charset="0"/>
                      </a:endParaRPr>
                    </a:p>
                  </a:txBody>
                  <a:tcPr anchor="ctr">
                    <a:solidFill>
                      <a:schemeClr val="bg1">
                        <a:lumMod val="65000"/>
                      </a:schemeClr>
                    </a:solidFill>
                  </a:tcPr>
                </a:tc>
                <a:tc>
                  <a:txBody>
                    <a:bodyPr/>
                    <a:lstStyle/>
                    <a:p>
                      <a:pPr algn="ctr"/>
                      <a:r>
                        <a:rPr lang="es-ES" sz="700" b="1" baseline="0" dirty="0" smtClean="0">
                          <a:solidFill>
                            <a:schemeClr val="tx1"/>
                          </a:solidFill>
                          <a:latin typeface="Tahoma" pitchFamily="34" charset="0"/>
                          <a:ea typeface="Tahoma" pitchFamily="34" charset="0"/>
                          <a:cs typeface="Tahoma" pitchFamily="34" charset="0"/>
                        </a:rPr>
                        <a:t>4 plenos de juntas de distrito / 4 comisiones / 1 Consejo de la Ciudad</a:t>
                      </a:r>
                      <a:endParaRPr lang="es-ES" sz="700" b="0" baseline="0" dirty="0" smtClean="0">
                        <a:solidFill>
                          <a:schemeClr val="tx1"/>
                        </a:solidFill>
                        <a:latin typeface="Tahoma" pitchFamily="34" charset="0"/>
                        <a:ea typeface="Tahoma" pitchFamily="34" charset="0"/>
                        <a:cs typeface="Tahoma" pitchFamily="34" charset="0"/>
                      </a:endParaRPr>
                    </a:p>
                  </a:txBody>
                  <a:tcPr anchor="ctr">
                    <a:solidFill>
                      <a:schemeClr val="bg1">
                        <a:lumMod val="65000"/>
                      </a:schemeClr>
                    </a:solidFill>
                  </a:tcPr>
                </a:tc>
                <a:tc>
                  <a:txBody>
                    <a:bodyPr/>
                    <a:lstStyle/>
                    <a:p>
                      <a:pPr algn="ctr"/>
                      <a:r>
                        <a:rPr lang="es-ES" sz="700" b="1" dirty="0" smtClean="0">
                          <a:solidFill>
                            <a:schemeClr val="tx1"/>
                          </a:solidFill>
                          <a:latin typeface="Tahoma" pitchFamily="34" charset="0"/>
                          <a:ea typeface="Tahoma" pitchFamily="34" charset="0"/>
                          <a:cs typeface="Tahoma" pitchFamily="34" charset="0"/>
                        </a:rPr>
                        <a:t>40 participantes</a:t>
                      </a: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65000"/>
                      </a:schemeClr>
                    </a:solidFill>
                  </a:tcPr>
                </a:tc>
                <a:tc>
                  <a:txBody>
                    <a:bodyPr/>
                    <a:lstStyle/>
                    <a:p>
                      <a:pPr algn="ctr"/>
                      <a:r>
                        <a:rPr lang="es-ES" sz="700" b="1" baseline="0" dirty="0" smtClean="0">
                          <a:solidFill>
                            <a:schemeClr val="tx1"/>
                          </a:solidFill>
                          <a:latin typeface="Tahoma" pitchFamily="34" charset="0"/>
                          <a:ea typeface="Tahoma" pitchFamily="34" charset="0"/>
                          <a:cs typeface="Tahoma" pitchFamily="34" charset="0"/>
                        </a:rPr>
                        <a:t>89 participantes / 50 entidades</a:t>
                      </a: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65000"/>
                      </a:schemeClr>
                    </a:solidFill>
                  </a:tcPr>
                </a:tc>
                <a:tc>
                  <a:txBody>
                    <a:bodyPr/>
                    <a:lstStyle/>
                    <a:p>
                      <a:pPr algn="ctr"/>
                      <a:r>
                        <a:rPr lang="es-ES" sz="700" b="1" dirty="0" smtClean="0">
                          <a:solidFill>
                            <a:schemeClr val="tx1"/>
                          </a:solidFill>
                          <a:latin typeface="Tahoma" pitchFamily="34" charset="0"/>
                          <a:ea typeface="Tahoma" pitchFamily="34" charset="0"/>
                          <a:cs typeface="Tahoma" pitchFamily="34" charset="0"/>
                        </a:rPr>
                        <a:t>555 respuestas</a:t>
                      </a:r>
                      <a:r>
                        <a:rPr lang="es-ES" sz="700" b="1" baseline="0" dirty="0" smtClean="0">
                          <a:solidFill>
                            <a:schemeClr val="tx1"/>
                          </a:solidFill>
                          <a:latin typeface="Tahoma" pitchFamily="34" charset="0"/>
                          <a:ea typeface="Tahoma" pitchFamily="34" charset="0"/>
                          <a:cs typeface="Tahoma" pitchFamily="34" charset="0"/>
                        </a:rPr>
                        <a:t> válidas</a:t>
                      </a: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65000"/>
                      </a:schemeClr>
                    </a:solidFill>
                  </a:tcPr>
                </a:tc>
                <a:tc>
                  <a:txBody>
                    <a:bodyPr/>
                    <a:lstStyle/>
                    <a:p>
                      <a:pPr algn="ct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65000"/>
                      </a:schemeClr>
                    </a:solidFill>
                  </a:tcPr>
                </a:tc>
              </a:tr>
              <a:tr h="671767">
                <a:tc>
                  <a:txBody>
                    <a:bodyPr/>
                    <a:lstStyle/>
                    <a:p>
                      <a:pPr algn="ctr"/>
                      <a:endParaRPr lang="es-ES" sz="700" b="0" dirty="0" smtClean="0">
                        <a:solidFill>
                          <a:schemeClr val="tx1"/>
                        </a:solidFill>
                        <a:latin typeface="Tahoma" pitchFamily="34" charset="0"/>
                        <a:ea typeface="Tahoma" pitchFamily="34" charset="0"/>
                        <a:cs typeface="Tahoma" pitchFamily="34" charset="0"/>
                      </a:endParaRPr>
                    </a:p>
                  </a:txBody>
                  <a:tcPr>
                    <a:solidFill>
                      <a:schemeClr val="bg1">
                        <a:lumMod val="85000"/>
                      </a:schemeClr>
                    </a:solidFill>
                  </a:tcPr>
                </a:tc>
                <a:tc>
                  <a:txBody>
                    <a:bodyPr/>
                    <a:lstStyle/>
                    <a:p>
                      <a:pPr algn="ctr"/>
                      <a:endParaRPr lang="es-ES" sz="700" b="0" baseline="0" dirty="0" smtClean="0">
                        <a:solidFill>
                          <a:schemeClr val="tx1"/>
                        </a:solidFill>
                        <a:latin typeface="Tahoma" pitchFamily="34" charset="0"/>
                        <a:ea typeface="Tahoma" pitchFamily="34" charset="0"/>
                        <a:cs typeface="Tahoma" pitchFamily="34" charset="0"/>
                      </a:endParaRPr>
                    </a:p>
                    <a:p>
                      <a:pPr algn="ct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algn="ct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700" b="0" dirty="0" smtClean="0">
                          <a:solidFill>
                            <a:schemeClr val="tx1"/>
                          </a:solidFill>
                          <a:latin typeface="Tahoma" pitchFamily="34" charset="0"/>
                          <a:ea typeface="Tahoma" pitchFamily="34" charset="0"/>
                          <a:cs typeface="Tahoma" pitchFamily="34" charset="0"/>
                        </a:rPr>
                        <a:t>PRESENTACIÓN</a:t>
                      </a:r>
                      <a:r>
                        <a:rPr lang="es-ES" sz="700" b="0" baseline="0" dirty="0" smtClean="0">
                          <a:solidFill>
                            <a:schemeClr val="tx1"/>
                          </a:solidFill>
                          <a:latin typeface="Tahoma" pitchFamily="34" charset="0"/>
                          <a:ea typeface="Tahoma" pitchFamily="34" charset="0"/>
                          <a:cs typeface="Tahoma" pitchFamily="34" charset="0"/>
                        </a:rPr>
                        <a:t> DEL INFORME DE RESULTADOS</a:t>
                      </a:r>
                      <a:endParaRPr lang="es-ES" sz="700" b="0" dirty="0" smtClean="0">
                        <a:solidFill>
                          <a:schemeClr val="tx1"/>
                        </a:solidFill>
                        <a:latin typeface="Tahoma" pitchFamily="34" charset="0"/>
                        <a:ea typeface="Tahoma" pitchFamily="34" charset="0"/>
                        <a:cs typeface="Tahoma" pitchFamily="34" charset="0"/>
                      </a:endParaRPr>
                    </a:p>
                    <a:p>
                      <a:pPr algn="ctr"/>
                      <a:endParaRPr lang="es-ES" sz="700" b="0" dirty="0">
                        <a:solidFill>
                          <a:schemeClr val="tx1"/>
                        </a:solidFill>
                        <a:latin typeface="Tahoma" pitchFamily="34" charset="0"/>
                        <a:ea typeface="Tahoma" pitchFamily="34" charset="0"/>
                        <a:cs typeface="Tahoma" pitchFamily="34" charset="0"/>
                      </a:endParaRPr>
                    </a:p>
                  </a:txBody>
                  <a:tcPr anchor="ct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1115616" y="260648"/>
            <a:ext cx="7560840" cy="451406"/>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Descripción del sistema de participación ciudadana</a:t>
            </a:r>
            <a:endParaRPr lang="es-ES" sz="1400" b="1" dirty="0">
              <a:latin typeface="Tahoma" pitchFamily="34" charset="0"/>
              <a:ea typeface="Tahoma" pitchFamily="34" charset="0"/>
              <a:cs typeface="Tahoma" pitchFamily="34" charset="0"/>
            </a:endParaRPr>
          </a:p>
        </p:txBody>
      </p:sp>
      <p:graphicFrame>
        <p:nvGraphicFramePr>
          <p:cNvPr id="5" name="4 Tabla"/>
          <p:cNvGraphicFramePr>
            <a:graphicFrameLocks noGrp="1"/>
          </p:cNvGraphicFramePr>
          <p:nvPr/>
        </p:nvGraphicFramePr>
        <p:xfrm>
          <a:off x="179513" y="980725"/>
          <a:ext cx="4248468" cy="4453884"/>
        </p:xfrm>
        <a:graphic>
          <a:graphicData uri="http://schemas.openxmlformats.org/drawingml/2006/table">
            <a:tbl>
              <a:tblPr/>
              <a:tblGrid>
                <a:gridCol w="606924"/>
                <a:gridCol w="606924"/>
                <a:gridCol w="606924"/>
                <a:gridCol w="606924"/>
                <a:gridCol w="606924"/>
                <a:gridCol w="606924"/>
                <a:gridCol w="606924"/>
              </a:tblGrid>
              <a:tr h="254508">
                <a:tc gridSpan="4">
                  <a:txBody>
                    <a:bodyPr/>
                    <a:lstStyle/>
                    <a:p>
                      <a:pPr algn="ctr">
                        <a:spcAft>
                          <a:spcPts val="0"/>
                        </a:spcAft>
                      </a:pPr>
                      <a:endParaRPr lang="es-ES" sz="700" dirty="0">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a:spcAft>
                          <a:spcPts val="0"/>
                        </a:spcAft>
                      </a:pPr>
                      <a:r>
                        <a:rPr lang="es-ES" sz="700" b="1">
                          <a:latin typeface="Calibri"/>
                          <a:ea typeface="Calibri"/>
                          <a:cs typeface="Calibri"/>
                        </a:rPr>
                        <a:t>Desarrollo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Asociaciones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Ciudadanía</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508">
                <a:tc rowSpan="11">
                  <a:txBody>
                    <a:bodyPr/>
                    <a:lstStyle/>
                    <a:p>
                      <a:pPr>
                        <a:spcAft>
                          <a:spcPts val="0"/>
                        </a:spcAft>
                      </a:pPr>
                      <a:r>
                        <a:rPr lang="es-ES" sz="700" b="1">
                          <a:latin typeface="Calibri"/>
                          <a:ea typeface="Calibri"/>
                          <a:cs typeface="Calibri"/>
                        </a:rPr>
                        <a:t>RECOGIDOS EN EL REGLAMENTO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rowSpan="5">
                  <a:txBody>
                    <a:bodyPr/>
                    <a:lstStyle/>
                    <a:p>
                      <a:pPr algn="ctr">
                        <a:spcAft>
                          <a:spcPts val="0"/>
                        </a:spcAft>
                      </a:pPr>
                      <a:r>
                        <a:rPr lang="es-ES" sz="700" b="1" dirty="0">
                          <a:latin typeface="Calibri"/>
                          <a:ea typeface="Calibri"/>
                          <a:cs typeface="Calibri"/>
                        </a:rPr>
                        <a:t>ÓRGANOS DE PARTICIPACIÓN</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spcAft>
                          <a:spcPts val="0"/>
                        </a:spcAft>
                      </a:pPr>
                      <a:r>
                        <a:rPr lang="es-ES" sz="700" b="1">
                          <a:latin typeface="Calibri"/>
                          <a:ea typeface="Calibri"/>
                          <a:cs typeface="Calibri"/>
                        </a:rPr>
                        <a:t>Participación territorial</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s-ES" sz="700">
                          <a:latin typeface="Calibri"/>
                          <a:ea typeface="Calibri"/>
                          <a:cs typeface="Calibri"/>
                        </a:rPr>
                        <a:t>Consejo rector</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dirty="0">
                          <a:latin typeface="Calibri"/>
                          <a:ea typeface="Calibri"/>
                          <a:cs typeface="Calibri"/>
                        </a:rPr>
                        <a:t>si</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9014">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700">
                          <a:latin typeface="Calibri"/>
                          <a:ea typeface="Calibri"/>
                          <a:cs typeface="Calibri"/>
                        </a:rPr>
                        <a:t>Pleno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dirty="0">
                          <a:latin typeface="Calibri"/>
                          <a:ea typeface="Calibri"/>
                          <a:cs typeface="Calibri"/>
                        </a:rPr>
                        <a:t>si</a:t>
                      </a:r>
                      <a:endParaRPr lang="es-ES" sz="700" dirty="0">
                        <a:latin typeface="Calibri"/>
                        <a:ea typeface="Calibri"/>
                        <a:cs typeface="Times New Roman"/>
                      </a:endParaRPr>
                    </a:p>
                    <a:p>
                      <a:pPr algn="ctr">
                        <a:spcAft>
                          <a:spcPts val="0"/>
                        </a:spcAft>
                      </a:pPr>
                      <a:r>
                        <a:rPr lang="es-ES" sz="700" dirty="0">
                          <a:latin typeface="Calibri"/>
                          <a:ea typeface="Calibri"/>
                          <a:cs typeface="Calibri"/>
                        </a:rPr>
                        <a:t>(miembros con voz y sin voto)</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p>
                      <a:pPr algn="ctr">
                        <a:spcAft>
                          <a:spcPts val="0"/>
                        </a:spcAft>
                      </a:pPr>
                      <a:r>
                        <a:rPr lang="es-ES" sz="700">
                          <a:latin typeface="Calibri"/>
                          <a:ea typeface="Calibri"/>
                          <a:cs typeface="Calibri"/>
                        </a:rPr>
                        <a:t>(asistentes)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508">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700">
                          <a:latin typeface="Calibri"/>
                          <a:ea typeface="Calibri"/>
                          <a:cs typeface="Calibri"/>
                        </a:rPr>
                        <a:t>Comisiones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508">
                <a:tc vMerge="1">
                  <a:txBody>
                    <a:bodyPr/>
                    <a:lstStyle/>
                    <a:p>
                      <a:endParaRPr lang="es-ES"/>
                    </a:p>
                  </a:txBody>
                  <a:tcPr/>
                </a:tc>
                <a:tc vMerge="1">
                  <a:txBody>
                    <a:bodyPr/>
                    <a:lstStyle/>
                    <a:p>
                      <a:endParaRPr lang="es-ES"/>
                    </a:p>
                  </a:txBody>
                  <a:tcPr/>
                </a:tc>
                <a:tc rowSpan="2">
                  <a:txBody>
                    <a:bodyPr/>
                    <a:lstStyle/>
                    <a:p>
                      <a:pPr>
                        <a:spcAft>
                          <a:spcPts val="0"/>
                        </a:spcAft>
                      </a:pPr>
                      <a:r>
                        <a:rPr lang="es-ES" sz="700" b="1">
                          <a:latin typeface="Calibri"/>
                          <a:ea typeface="Calibri"/>
                          <a:cs typeface="Calibri"/>
                        </a:rPr>
                        <a:t>Participación sectorial</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s-ES" sz="700">
                          <a:latin typeface="Calibri"/>
                          <a:ea typeface="Calibri"/>
                          <a:cs typeface="Calibri"/>
                        </a:rPr>
                        <a:t>Consejo de la Ciudad</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508">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700">
                          <a:latin typeface="Calibri"/>
                          <a:ea typeface="Calibri"/>
                          <a:cs typeface="Calibri"/>
                        </a:rPr>
                        <a:t>Consejos sectoriales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vMerge="1">
                  <a:txBody>
                    <a:bodyPr/>
                    <a:lstStyle/>
                    <a:p>
                      <a:endParaRPr lang="es-ES"/>
                    </a:p>
                  </a:txBody>
                  <a:tcPr/>
                </a:tc>
                <a:tc rowSpan="9">
                  <a:txBody>
                    <a:bodyPr/>
                    <a:lstStyle/>
                    <a:p>
                      <a:pPr algn="ctr">
                        <a:spcAft>
                          <a:spcPts val="0"/>
                        </a:spcAft>
                      </a:pPr>
                      <a:r>
                        <a:rPr lang="es-ES" sz="700" b="1">
                          <a:latin typeface="Calibri"/>
                          <a:ea typeface="Calibri"/>
                          <a:cs typeface="Calibri"/>
                        </a:rPr>
                        <a:t>INSTRUMENTOS DE PARTICIPACIÓN</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es-ES" sz="700">
                          <a:latin typeface="Calibri"/>
                          <a:ea typeface="Calibri"/>
                          <a:cs typeface="Calibri"/>
                        </a:rPr>
                        <a:t>Iniciativa ciudadana</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Audiencia pública</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Consulta popular</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761">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Participación en los órganos municipales de gobierno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508">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Subvenciones y acceso a locales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761">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Colaboración para participar en entidades y foros supramunicipales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dirty="0">
                          <a:latin typeface="Calibri"/>
                          <a:ea typeface="Calibri"/>
                          <a:cs typeface="Calibri"/>
                        </a:rPr>
                        <a:t>si</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rowSpan="6">
                  <a:txBody>
                    <a:bodyPr/>
                    <a:lstStyle/>
                    <a:p>
                      <a:pPr>
                        <a:spcAft>
                          <a:spcPts val="0"/>
                        </a:spcAft>
                      </a:pPr>
                      <a:r>
                        <a:rPr lang="es-ES" sz="700" b="1">
                          <a:latin typeface="Calibri"/>
                          <a:ea typeface="Calibri"/>
                          <a:cs typeface="Calibri"/>
                        </a:rPr>
                        <a:t>NO RECOGIDOS EN EL REGLAMENTO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vMerge="1">
                  <a:txBody>
                    <a:bodyPr/>
                    <a:lstStyle/>
                    <a:p>
                      <a:endParaRPr lang="es-ES"/>
                    </a:p>
                  </a:txBody>
                  <a:tcPr/>
                </a:tc>
                <a:tc gridSpan="2">
                  <a:txBody>
                    <a:bodyPr/>
                    <a:lstStyle/>
                    <a:p>
                      <a:pPr algn="ctr">
                        <a:spcAft>
                          <a:spcPts val="0"/>
                        </a:spcAft>
                      </a:pPr>
                      <a:r>
                        <a:rPr lang="es-ES" sz="700">
                          <a:latin typeface="Calibri"/>
                          <a:ea typeface="Calibri"/>
                          <a:cs typeface="Calibri"/>
                        </a:rPr>
                        <a:t>encuesta ciudadana</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9014">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Participación en la gestión de servicios o equipamientos municipales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Procesos participativos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vMerge="1">
                  <a:txBody>
                    <a:bodyPr/>
                    <a:lstStyle/>
                    <a:p>
                      <a:endParaRPr lang="es-ES"/>
                    </a:p>
                  </a:txBody>
                  <a:tcPr/>
                </a:tc>
                <a:tc rowSpan="3">
                  <a:txBody>
                    <a:bodyPr/>
                    <a:lstStyle/>
                    <a:p>
                      <a:pPr algn="ctr">
                        <a:spcAft>
                          <a:spcPts val="0"/>
                        </a:spcAft>
                      </a:pPr>
                      <a:r>
                        <a:rPr lang="es-ES" sz="700" b="1">
                          <a:latin typeface="Calibri"/>
                          <a:ea typeface="Calibri"/>
                          <a:cs typeface="Calibri"/>
                        </a:rPr>
                        <a:t>OTROS</a:t>
                      </a:r>
                      <a:endParaRPr lang="es-ES" sz="700">
                        <a:latin typeface="Calibri"/>
                        <a:ea typeface="Calibri"/>
                        <a:cs typeface="Times New Roman"/>
                      </a:endParaRPr>
                    </a:p>
                    <a:p>
                      <a:pPr algn="ctr">
                        <a:spcAft>
                          <a:spcPts val="0"/>
                        </a:spcAft>
                      </a:pPr>
                      <a:r>
                        <a:rPr lang="es-ES" sz="700">
                          <a:latin typeface="Calibri"/>
                          <a:ea typeface="Calibri"/>
                          <a:cs typeface="Calibri"/>
                        </a:rPr>
                        <a:t>(informativos)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es-ES" sz="700">
                          <a:latin typeface="Calibri"/>
                          <a:ea typeface="Calibri"/>
                          <a:cs typeface="Calibri"/>
                        </a:rPr>
                        <a:t>Quejas y sugerencias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Ayuntamiento responde</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vMerge="1">
                  <a:txBody>
                    <a:bodyPr/>
                    <a:lstStyle/>
                    <a:p>
                      <a:endParaRPr lang="es-ES"/>
                    </a:p>
                  </a:txBody>
                  <a:tcPr/>
                </a:tc>
                <a:tc vMerge="1">
                  <a:txBody>
                    <a:bodyPr/>
                    <a:lstStyle/>
                    <a:p>
                      <a:endParaRPr lang="es-ES"/>
                    </a:p>
                  </a:txBody>
                  <a:tcPr/>
                </a:tc>
                <a:tc gridSpan="2">
                  <a:txBody>
                    <a:bodyPr/>
                    <a:lstStyle/>
                    <a:p>
                      <a:pPr algn="ctr">
                        <a:spcAft>
                          <a:spcPts val="0"/>
                        </a:spcAft>
                      </a:pPr>
                      <a:r>
                        <a:rPr lang="es-ES" sz="700">
                          <a:latin typeface="Calibri"/>
                          <a:ea typeface="Calibri"/>
                          <a:cs typeface="Calibri"/>
                        </a:rPr>
                        <a:t>Desde los barrios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hMerge="1">
                  <a:txBody>
                    <a:bodyPr/>
                    <a:lstStyle/>
                    <a:p>
                      <a:endParaRPr lang="es-ES"/>
                    </a:p>
                  </a:txBody>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254">
                <a:tc gridSpan="4">
                  <a:txBody>
                    <a:bodyPr/>
                    <a:lstStyle/>
                    <a:p>
                      <a:pPr algn="r">
                        <a:spcAft>
                          <a:spcPts val="0"/>
                        </a:spcAft>
                      </a:pPr>
                      <a:r>
                        <a:rPr lang="es-ES" sz="700" b="1">
                          <a:latin typeface="Calibri"/>
                          <a:ea typeface="Calibri"/>
                          <a:cs typeface="Calibri"/>
                        </a:rPr>
                        <a:t>Total</a:t>
                      </a:r>
                      <a:endParaRPr lang="es-ES" sz="7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a:spcAft>
                          <a:spcPts val="0"/>
                        </a:spcAft>
                      </a:pPr>
                      <a:r>
                        <a:rPr lang="es-ES" sz="700" b="1">
                          <a:solidFill>
                            <a:srgbClr val="FFFFFF"/>
                          </a:solidFill>
                          <a:latin typeface="Calibri"/>
                          <a:ea typeface="Calibri"/>
                          <a:cs typeface="Calibri"/>
                        </a:rPr>
                        <a:t>17</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spcAft>
                          <a:spcPts val="0"/>
                        </a:spcAft>
                      </a:pPr>
                      <a:r>
                        <a:rPr lang="es-ES" sz="700" b="1">
                          <a:solidFill>
                            <a:srgbClr val="FFFFFF"/>
                          </a:solidFill>
                          <a:latin typeface="Calibri"/>
                          <a:ea typeface="Calibri"/>
                          <a:cs typeface="Calibri"/>
                        </a:rPr>
                        <a:t>13</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spcAft>
                          <a:spcPts val="0"/>
                        </a:spcAft>
                      </a:pPr>
                      <a:r>
                        <a:rPr lang="es-ES" sz="700" b="1" dirty="0">
                          <a:solidFill>
                            <a:srgbClr val="FFFFFF"/>
                          </a:solidFill>
                          <a:latin typeface="Calibri"/>
                          <a:ea typeface="Calibri"/>
                          <a:cs typeface="Calibri"/>
                        </a:rPr>
                        <a:t>9</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bl>
          </a:graphicData>
        </a:graphic>
      </p:graphicFrame>
      <p:sp>
        <p:nvSpPr>
          <p:cNvPr id="6" name="Rectangle 3"/>
          <p:cNvSpPr>
            <a:spLocks noChangeArrowheads="1"/>
          </p:cNvSpPr>
          <p:nvPr/>
        </p:nvSpPr>
        <p:spPr bwMode="auto">
          <a:xfrm>
            <a:off x="251520" y="5464095"/>
            <a:ext cx="3960440" cy="12772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7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En la columna denominada “desarrollo” se identifican aquellos órganos y/o instrumentos que se han mantenido activos y permanecido a lo largo del periodo de vigencia del reglamento. Bien porque son utilizados periódicamente, en tanto en cuanto existe una estructura de funcionamiento (por ejemplo, los órganos de participación territorial y sectorial). Bien, porque se han incorporado en los usos y maneras del hecho participativo (procesos participativos). Y a los únicos efectos del análisis se han excluido, considerando que no han alcanzado un mínimo desarrollo, la audiencia pública (se ha hecho uso de la misma una única vez en todo el tiempo de vigencia del reglamento), la iniciativa ciudadana y la colaboración para participar en entidades y foros supramunicipales (al considerar que, aún cuando esta colaboración se produzca de hecho, se lleva a cabo posiblemente por vías indirectas, por ejemplo, a través del instrumento de subvenciones). </a:t>
            </a:r>
          </a:p>
        </p:txBody>
      </p:sp>
      <p:graphicFrame>
        <p:nvGraphicFramePr>
          <p:cNvPr id="7" name="6 Tabla"/>
          <p:cNvGraphicFramePr>
            <a:graphicFrameLocks noGrp="1"/>
          </p:cNvGraphicFramePr>
          <p:nvPr/>
        </p:nvGraphicFramePr>
        <p:xfrm>
          <a:off x="4644008" y="1700808"/>
          <a:ext cx="4320480" cy="3136385"/>
        </p:xfrm>
        <a:graphic>
          <a:graphicData uri="http://schemas.openxmlformats.org/drawingml/2006/table">
            <a:tbl>
              <a:tblPr/>
              <a:tblGrid>
                <a:gridCol w="1080120"/>
                <a:gridCol w="1080120"/>
                <a:gridCol w="1080120"/>
                <a:gridCol w="1080120"/>
              </a:tblGrid>
              <a:tr h="130683">
                <a:tc>
                  <a:txBody>
                    <a:bodyPr/>
                    <a:lstStyle/>
                    <a:p>
                      <a:pPr algn="ctr">
                        <a:spcAft>
                          <a:spcPts val="0"/>
                        </a:spcAft>
                      </a:pPr>
                      <a:endParaRPr lang="es-ES" sz="7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Desarrollo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Asociaciones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Ciudadanía</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683">
                <a:tc>
                  <a:txBody>
                    <a:bodyPr/>
                    <a:lstStyle/>
                    <a:p>
                      <a:pPr algn="ctr">
                        <a:spcAft>
                          <a:spcPts val="0"/>
                        </a:spcAft>
                      </a:pPr>
                      <a:r>
                        <a:rPr lang="es-ES" sz="700">
                          <a:latin typeface="Calibri"/>
                          <a:ea typeface="Calibri"/>
                          <a:cs typeface="Calibri"/>
                        </a:rPr>
                        <a:t>Consejo rector</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048">
                <a:tc>
                  <a:txBody>
                    <a:bodyPr/>
                    <a:lstStyle/>
                    <a:p>
                      <a:pPr algn="ctr">
                        <a:spcAft>
                          <a:spcPts val="0"/>
                        </a:spcAft>
                      </a:pPr>
                      <a:r>
                        <a:rPr lang="es-ES" sz="700" dirty="0">
                          <a:latin typeface="Calibri"/>
                          <a:ea typeface="Calibri"/>
                          <a:cs typeface="Calibri"/>
                        </a:rPr>
                        <a:t>Pleno</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p>
                      <a:pPr algn="ctr">
                        <a:spcAft>
                          <a:spcPts val="0"/>
                        </a:spcAft>
                      </a:pPr>
                      <a:r>
                        <a:rPr lang="es-ES" sz="700">
                          <a:latin typeface="Calibri"/>
                          <a:ea typeface="Calibri"/>
                          <a:cs typeface="Calibri"/>
                        </a:rPr>
                        <a:t>(miembros con voz y sin voto)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p>
                      <a:pPr algn="ctr">
                        <a:spcAft>
                          <a:spcPts val="0"/>
                        </a:spcAft>
                      </a:pPr>
                      <a:r>
                        <a:rPr lang="es-ES" sz="700">
                          <a:latin typeface="Calibri"/>
                          <a:ea typeface="Calibri"/>
                          <a:cs typeface="Calibri"/>
                        </a:rPr>
                        <a:t>(asistentes)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683">
                <a:tc>
                  <a:txBody>
                    <a:bodyPr/>
                    <a:lstStyle/>
                    <a:p>
                      <a:pPr algn="ctr">
                        <a:spcAft>
                          <a:spcPts val="0"/>
                        </a:spcAft>
                      </a:pPr>
                      <a:r>
                        <a:rPr lang="es-ES" sz="700" dirty="0">
                          <a:latin typeface="Calibri"/>
                          <a:ea typeface="Calibri"/>
                          <a:cs typeface="Calibri"/>
                        </a:rPr>
                        <a:t>Comisiones</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683">
                <a:tc>
                  <a:txBody>
                    <a:bodyPr/>
                    <a:lstStyle/>
                    <a:p>
                      <a:pPr algn="ctr">
                        <a:spcAft>
                          <a:spcPts val="0"/>
                        </a:spcAft>
                      </a:pPr>
                      <a:r>
                        <a:rPr lang="es-ES" sz="700">
                          <a:latin typeface="Calibri"/>
                          <a:ea typeface="Calibri"/>
                          <a:cs typeface="Calibri"/>
                        </a:rPr>
                        <a:t>Consejo de la Ciudad</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683">
                <a:tc>
                  <a:txBody>
                    <a:bodyPr/>
                    <a:lstStyle/>
                    <a:p>
                      <a:pPr algn="ctr">
                        <a:spcAft>
                          <a:spcPts val="0"/>
                        </a:spcAft>
                      </a:pPr>
                      <a:r>
                        <a:rPr lang="es-ES" sz="700">
                          <a:latin typeface="Calibri"/>
                          <a:ea typeface="Calibri"/>
                          <a:cs typeface="Calibri"/>
                        </a:rPr>
                        <a:t>Consejos sectoriales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048">
                <a:tc>
                  <a:txBody>
                    <a:bodyPr/>
                    <a:lstStyle/>
                    <a:p>
                      <a:pPr algn="ctr">
                        <a:spcAft>
                          <a:spcPts val="0"/>
                        </a:spcAft>
                      </a:pPr>
                      <a:r>
                        <a:rPr lang="es-ES" sz="700" strike="sngStrike">
                          <a:latin typeface="Calibri"/>
                          <a:ea typeface="Calibri"/>
                          <a:cs typeface="Calibri"/>
                        </a:rPr>
                        <a:t>Participación en los órganos municipales de gobierno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es-ES" sz="700" b="1"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es-ES" sz="700"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r>
              <a:tr h="261364">
                <a:tc>
                  <a:txBody>
                    <a:bodyPr/>
                    <a:lstStyle/>
                    <a:p>
                      <a:pPr algn="ctr">
                        <a:spcAft>
                          <a:spcPts val="0"/>
                        </a:spcAft>
                      </a:pPr>
                      <a:r>
                        <a:rPr lang="es-ES" sz="700">
                          <a:latin typeface="Calibri"/>
                          <a:ea typeface="Calibri"/>
                          <a:cs typeface="Calibri"/>
                        </a:rPr>
                        <a:t>Subvenciones y acceso a locales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683">
                <a:tc>
                  <a:txBody>
                    <a:bodyPr/>
                    <a:lstStyle/>
                    <a:p>
                      <a:pPr algn="ctr">
                        <a:spcAft>
                          <a:spcPts val="0"/>
                        </a:spcAft>
                      </a:pPr>
                      <a:r>
                        <a:rPr lang="es-ES" sz="700">
                          <a:latin typeface="Calibri"/>
                          <a:ea typeface="Calibri"/>
                          <a:cs typeface="Calibri"/>
                        </a:rPr>
                        <a:t>Encuesta ciudadana</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522731">
                <a:tc>
                  <a:txBody>
                    <a:bodyPr/>
                    <a:lstStyle/>
                    <a:p>
                      <a:pPr algn="ctr">
                        <a:spcAft>
                          <a:spcPts val="0"/>
                        </a:spcAft>
                      </a:pPr>
                      <a:r>
                        <a:rPr lang="es-ES" sz="700">
                          <a:latin typeface="Calibri"/>
                          <a:ea typeface="Calibri"/>
                          <a:cs typeface="Calibri"/>
                        </a:rPr>
                        <a:t>Participación en la gestión de servicios o equipamientos municipales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683">
                <a:tc>
                  <a:txBody>
                    <a:bodyPr/>
                    <a:lstStyle/>
                    <a:p>
                      <a:pPr algn="ctr">
                        <a:spcAft>
                          <a:spcPts val="0"/>
                        </a:spcAft>
                      </a:pPr>
                      <a:r>
                        <a:rPr lang="es-ES" sz="700">
                          <a:latin typeface="Calibri"/>
                          <a:ea typeface="Calibri"/>
                          <a:cs typeface="Calibri"/>
                        </a:rPr>
                        <a:t>Procesos participativos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b="1">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es-ES" sz="700">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30683">
                <a:tc>
                  <a:txBody>
                    <a:bodyPr/>
                    <a:lstStyle/>
                    <a:p>
                      <a:pPr algn="ctr">
                        <a:spcAft>
                          <a:spcPts val="0"/>
                        </a:spcAft>
                      </a:pPr>
                      <a:r>
                        <a:rPr lang="es-ES" sz="700" strike="sngStrike" dirty="0">
                          <a:latin typeface="Calibri"/>
                          <a:ea typeface="Calibri"/>
                          <a:cs typeface="Calibri"/>
                        </a:rPr>
                        <a:t>Quejas y sugerencias</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es-ES" sz="700" b="1"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strike="sngStrike">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r>
              <a:tr h="261364">
                <a:tc>
                  <a:txBody>
                    <a:bodyPr/>
                    <a:lstStyle/>
                    <a:p>
                      <a:pPr algn="ctr">
                        <a:spcAft>
                          <a:spcPts val="0"/>
                        </a:spcAft>
                      </a:pPr>
                      <a:r>
                        <a:rPr lang="es-ES" sz="700" strike="sngStrike">
                          <a:latin typeface="Calibri"/>
                          <a:ea typeface="Calibri"/>
                          <a:cs typeface="Calibri"/>
                        </a:rPr>
                        <a:t>Ayuntamiento responde</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es-ES" sz="700" b="1"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strike="sngStrike">
                          <a:latin typeface="Calibri"/>
                          <a:ea typeface="Calibri"/>
                          <a:cs typeface="Calibri"/>
                        </a:rPr>
                        <a:t>no</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r>
              <a:tr h="130683">
                <a:tc>
                  <a:txBody>
                    <a:bodyPr/>
                    <a:lstStyle/>
                    <a:p>
                      <a:pPr algn="ctr">
                        <a:spcAft>
                          <a:spcPts val="0"/>
                        </a:spcAft>
                      </a:pPr>
                      <a:r>
                        <a:rPr lang="es-ES" sz="700" strike="sngStrike">
                          <a:latin typeface="Calibri"/>
                          <a:ea typeface="Calibri"/>
                          <a:cs typeface="Calibri"/>
                        </a:rPr>
                        <a:t>Desde los barrios</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es-ES" sz="700" b="1"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700"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es-ES" sz="700" strike="sngStrike">
                          <a:latin typeface="Calibri"/>
                          <a:ea typeface="Calibri"/>
                          <a:cs typeface="Calibri"/>
                        </a:rPr>
                        <a:t>si</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r>
              <a:tr h="130683">
                <a:tc>
                  <a:txBody>
                    <a:bodyPr/>
                    <a:lstStyle/>
                    <a:p>
                      <a:pPr algn="ctr">
                        <a:spcAft>
                          <a:spcPts val="0"/>
                        </a:spcAft>
                      </a:pPr>
                      <a:endParaRPr lang="es-ES" sz="7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s-ES" sz="700" b="1">
                          <a:solidFill>
                            <a:srgbClr val="FFFFFF"/>
                          </a:solidFill>
                          <a:latin typeface="Calibri"/>
                          <a:ea typeface="Calibri"/>
                          <a:cs typeface="Calibri"/>
                        </a:rPr>
                        <a:t>13</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s-ES" sz="700" b="1">
                          <a:solidFill>
                            <a:srgbClr val="FFFFFF"/>
                          </a:solidFill>
                          <a:latin typeface="Calibri"/>
                          <a:ea typeface="Calibri"/>
                          <a:cs typeface="Calibri"/>
                        </a:rPr>
                        <a:t>10 / </a:t>
                      </a:r>
                      <a:r>
                        <a:rPr lang="es-ES" sz="700" b="1">
                          <a:solidFill>
                            <a:srgbClr val="FF0000"/>
                          </a:solidFill>
                          <a:latin typeface="Calibri"/>
                          <a:ea typeface="Calibri"/>
                          <a:cs typeface="Calibri"/>
                        </a:rPr>
                        <a:t>8</a:t>
                      </a:r>
                      <a:endParaRPr lang="es-ES" sz="7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es-ES" sz="700" b="1" dirty="0">
                          <a:solidFill>
                            <a:srgbClr val="FFFFFF"/>
                          </a:solidFill>
                          <a:latin typeface="Calibri"/>
                          <a:ea typeface="Calibri"/>
                          <a:cs typeface="Calibri"/>
                        </a:rPr>
                        <a:t>6 / </a:t>
                      </a:r>
                      <a:r>
                        <a:rPr lang="es-ES" sz="700" b="1" dirty="0">
                          <a:solidFill>
                            <a:srgbClr val="FF0000"/>
                          </a:solidFill>
                          <a:latin typeface="Calibri"/>
                          <a:ea typeface="Calibri"/>
                          <a:cs typeface="Calibri"/>
                        </a:rPr>
                        <a:t>2</a:t>
                      </a:r>
                      <a:endParaRPr lang="es-ES" sz="7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bl>
          </a:graphicData>
        </a:graphic>
      </p:graphicFrame>
      <p:sp>
        <p:nvSpPr>
          <p:cNvPr id="9" name="8 Rectángulo"/>
          <p:cNvSpPr/>
          <p:nvPr/>
        </p:nvSpPr>
        <p:spPr>
          <a:xfrm>
            <a:off x="4716016" y="4869160"/>
            <a:ext cx="4104456" cy="630942"/>
          </a:xfrm>
          <a:prstGeom prst="rect">
            <a:avLst/>
          </a:prstGeom>
        </p:spPr>
        <p:txBody>
          <a:bodyPr wrap="square">
            <a:spAutoFit/>
          </a:bodyPr>
          <a:lstStyle/>
          <a:p>
            <a:pPr algn="just"/>
            <a:r>
              <a:rPr lang="es-ES" sz="700" dirty="0" smtClean="0">
                <a:latin typeface="Tahoma" pitchFamily="34" charset="0"/>
                <a:ea typeface="Tahoma" pitchFamily="34" charset="0"/>
                <a:cs typeface="Tahoma" pitchFamily="34" charset="0"/>
              </a:rPr>
              <a:t>La </a:t>
            </a:r>
            <a:r>
              <a:rPr lang="es-ES" sz="700" dirty="0">
                <a:latin typeface="Tahoma" pitchFamily="34" charset="0"/>
                <a:ea typeface="Tahoma" pitchFamily="34" charset="0"/>
                <a:cs typeface="Tahoma" pitchFamily="34" charset="0"/>
              </a:rPr>
              <a:t>gradación en la escala participativa que mayor consenso suscita </a:t>
            </a:r>
            <a:r>
              <a:rPr lang="es-ES" sz="700" dirty="0" smtClean="0">
                <a:latin typeface="Tahoma" pitchFamily="34" charset="0"/>
                <a:ea typeface="Tahoma" pitchFamily="34" charset="0"/>
                <a:cs typeface="Tahoma" pitchFamily="34" charset="0"/>
              </a:rPr>
              <a:t>distingue, de </a:t>
            </a:r>
            <a:r>
              <a:rPr lang="es-ES" sz="700" dirty="0">
                <a:latin typeface="Tahoma" pitchFamily="34" charset="0"/>
                <a:ea typeface="Tahoma" pitchFamily="34" charset="0"/>
                <a:cs typeface="Tahoma" pitchFamily="34" charset="0"/>
              </a:rPr>
              <a:t>menor a </a:t>
            </a:r>
            <a:r>
              <a:rPr lang="es-ES" sz="700" dirty="0" smtClean="0">
                <a:latin typeface="Tahoma" pitchFamily="34" charset="0"/>
                <a:ea typeface="Tahoma" pitchFamily="34" charset="0"/>
                <a:cs typeface="Tahoma" pitchFamily="34" charset="0"/>
              </a:rPr>
              <a:t>mayor intensidad</a:t>
            </a:r>
            <a:r>
              <a:rPr lang="es-ES" sz="700" dirty="0">
                <a:latin typeface="Tahoma" pitchFamily="34" charset="0"/>
                <a:ea typeface="Tahoma" pitchFamily="34" charset="0"/>
                <a:cs typeface="Tahoma" pitchFamily="34" charset="0"/>
              </a:rPr>
              <a:t>, entre: información, comunicación, consulta, deliberación y </a:t>
            </a:r>
            <a:r>
              <a:rPr lang="es-ES" sz="700" dirty="0" smtClean="0">
                <a:latin typeface="Tahoma" pitchFamily="34" charset="0"/>
                <a:ea typeface="Tahoma" pitchFamily="34" charset="0"/>
                <a:cs typeface="Tahoma" pitchFamily="34" charset="0"/>
              </a:rPr>
              <a:t>decisión. Si </a:t>
            </a:r>
            <a:r>
              <a:rPr lang="es-ES" sz="700" dirty="0">
                <a:latin typeface="Tahoma" pitchFamily="34" charset="0"/>
                <a:ea typeface="Tahoma" pitchFamily="34" charset="0"/>
                <a:cs typeface="Tahoma" pitchFamily="34" charset="0"/>
              </a:rPr>
              <a:t>bien, se tiende a considerar que aquellos procedimientos que sólo se basan en la información y/o </a:t>
            </a:r>
            <a:r>
              <a:rPr lang="es-ES" sz="700" dirty="0" smtClean="0">
                <a:latin typeface="Tahoma" pitchFamily="34" charset="0"/>
                <a:ea typeface="Tahoma" pitchFamily="34" charset="0"/>
                <a:cs typeface="Tahoma" pitchFamily="34" charset="0"/>
              </a:rPr>
              <a:t>la comunicación </a:t>
            </a:r>
            <a:r>
              <a:rPr lang="es-ES" sz="700" dirty="0">
                <a:latin typeface="Tahoma" pitchFamily="34" charset="0"/>
                <a:ea typeface="Tahoma" pitchFamily="34" charset="0"/>
                <a:cs typeface="Tahoma" pitchFamily="34" charset="0"/>
              </a:rPr>
              <a:t>no cumplen el mínimo de condiciones como para considerarlos </a:t>
            </a:r>
            <a:r>
              <a:rPr lang="es-ES" sz="700" dirty="0" smtClean="0">
                <a:latin typeface="Tahoma" pitchFamily="34" charset="0"/>
                <a:ea typeface="Tahoma" pitchFamily="34" charset="0"/>
                <a:cs typeface="Tahoma" pitchFamily="34" charset="0"/>
              </a:rPr>
              <a:t>participativos. Todos </a:t>
            </a:r>
            <a:r>
              <a:rPr lang="es-ES" sz="700" dirty="0">
                <a:latin typeface="Tahoma" pitchFamily="34" charset="0"/>
                <a:ea typeface="Tahoma" pitchFamily="34" charset="0"/>
                <a:cs typeface="Tahoma" pitchFamily="34" charset="0"/>
              </a:rPr>
              <a:t>aquellos que se encuentran tachados en el </a:t>
            </a:r>
            <a:r>
              <a:rPr lang="es-ES" sz="700" dirty="0" smtClean="0">
                <a:latin typeface="Tahoma" pitchFamily="34" charset="0"/>
                <a:ea typeface="Tahoma" pitchFamily="34" charset="0"/>
                <a:cs typeface="Tahoma" pitchFamily="34" charset="0"/>
              </a:rPr>
              <a:t>cuadro</a:t>
            </a:r>
            <a:r>
              <a:rPr lang="es-ES" sz="700" dirty="0">
                <a:latin typeface="Tahoma" pitchFamily="34" charset="0"/>
                <a:ea typeface="Tahoma" pitchFamily="34" charset="0"/>
                <a:cs typeface="Tahoma" pitchFamily="34"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1115616" y="260648"/>
            <a:ext cx="7560840"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Impacto de la participación ciudadana</a:t>
            </a:r>
            <a:endParaRPr lang="es-ES" sz="1400" b="1" dirty="0">
              <a:latin typeface="Tahoma" pitchFamily="34" charset="0"/>
              <a:ea typeface="Tahoma" pitchFamily="34" charset="0"/>
              <a:cs typeface="Tahoma" pitchFamily="34" charset="0"/>
            </a:endParaRPr>
          </a:p>
        </p:txBody>
      </p:sp>
      <p:sp>
        <p:nvSpPr>
          <p:cNvPr id="8" name="Rectangle 3"/>
          <p:cNvSpPr>
            <a:spLocks noChangeArrowheads="1"/>
          </p:cNvSpPr>
          <p:nvPr/>
        </p:nvSpPr>
        <p:spPr bwMode="auto">
          <a:xfrm>
            <a:off x="179512" y="692696"/>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ES" sz="1200" i="1" dirty="0">
                <a:latin typeface="Tahoma" pitchFamily="34" charset="0"/>
                <a:ea typeface="Tahoma" pitchFamily="34" charset="0"/>
                <a:cs typeface="Tahoma" pitchFamily="34" charset="0"/>
              </a:rPr>
              <a:t>M</a:t>
            </a:r>
            <a:r>
              <a:rPr kumimoji="0" lang="es-ES" sz="1200" b="0" i="1" u="none" strike="noStrike" cap="none" normalizeH="0" dirty="0" smtClean="0">
                <a:ln>
                  <a:noFill/>
                </a:ln>
                <a:solidFill>
                  <a:schemeClr val="tx1"/>
                </a:solidFill>
                <a:effectLst/>
                <a:latin typeface="Tahoma" pitchFamily="34" charset="0"/>
                <a:ea typeface="Tahoma" pitchFamily="34" charset="0"/>
                <a:cs typeface="Tahoma" pitchFamily="34" charset="0"/>
              </a:rPr>
              <a:t>edido a través del conocimiento, utilización y valoración de los órganos de participación</a:t>
            </a:r>
            <a:endParaRPr kumimoji="0" lang="es-ES" sz="1200" b="0" i="1"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
        <p:nvSpPr>
          <p:cNvPr id="10" name="Rectangle 3"/>
          <p:cNvSpPr>
            <a:spLocks noChangeArrowheads="1"/>
          </p:cNvSpPr>
          <p:nvPr/>
        </p:nvSpPr>
        <p:spPr bwMode="auto">
          <a:xfrm>
            <a:off x="251520" y="955754"/>
            <a:ext cx="8496944" cy="2185214"/>
          </a:xfrm>
          <a:prstGeom prst="rect">
            <a:avLst/>
          </a:prstGeom>
          <a:solidFill>
            <a:schemeClr val="tx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pPr>
            <a:r>
              <a:rPr lang="es-ES" sz="1000" b="1" dirty="0" smtClean="0">
                <a:latin typeface="Tahoma" pitchFamily="34" charset="0"/>
                <a:ea typeface="Tahoma" pitchFamily="34" charset="0"/>
                <a:cs typeface="Tahoma" pitchFamily="34" charset="0"/>
              </a:rPr>
              <a:t>Los órganos más conocidos son las juntas municipales y vecinales, los centros cívicos, el Pleno de la Corporación Municipal y el Consejo de la Ciudad.</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Total asociaciones: Juntas Municipales o Vecinales (</a:t>
            </a:r>
            <a:r>
              <a:rPr lang="es-ES" sz="800" dirty="0" smtClean="0">
                <a:solidFill>
                  <a:srgbClr val="FF0000"/>
                </a:solidFill>
                <a:latin typeface="Tahoma" pitchFamily="34" charset="0"/>
                <a:ea typeface="Tahoma" pitchFamily="34" charset="0"/>
                <a:cs typeface="Tahoma" pitchFamily="34" charset="0"/>
              </a:rPr>
              <a:t>84.4%</a:t>
            </a:r>
            <a:r>
              <a:rPr lang="es-ES" sz="800" dirty="0" smtClean="0">
                <a:latin typeface="Tahoma" pitchFamily="34" charset="0"/>
                <a:ea typeface="Tahoma" pitchFamily="34" charset="0"/>
                <a:cs typeface="Tahoma" pitchFamily="34" charset="0"/>
              </a:rPr>
              <a:t>), los centros cívicos (73%), Pleno de la Corporación Municipal (</a:t>
            </a:r>
            <a:r>
              <a:rPr lang="es-ES" sz="800" dirty="0" smtClean="0">
                <a:solidFill>
                  <a:srgbClr val="FF0000"/>
                </a:solidFill>
                <a:latin typeface="Tahoma" pitchFamily="34" charset="0"/>
                <a:ea typeface="Tahoma" pitchFamily="34" charset="0"/>
                <a:cs typeface="Tahoma" pitchFamily="34" charset="0"/>
              </a:rPr>
              <a:t>52.9%</a:t>
            </a:r>
            <a:r>
              <a:rPr lang="es-ES" sz="800" dirty="0" smtClean="0">
                <a:latin typeface="Tahoma" pitchFamily="34" charset="0"/>
                <a:ea typeface="Tahoma" pitchFamily="34" charset="0"/>
                <a:cs typeface="Tahoma" pitchFamily="34" charset="0"/>
              </a:rPr>
              <a:t>), Consejo de la Ciudad de Zaragoza (</a:t>
            </a:r>
            <a:r>
              <a:rPr lang="es-ES" sz="800" dirty="0" smtClean="0">
                <a:solidFill>
                  <a:srgbClr val="FF0000"/>
                </a:solidFill>
                <a:latin typeface="Tahoma" pitchFamily="34" charset="0"/>
                <a:ea typeface="Tahoma" pitchFamily="34" charset="0"/>
                <a:cs typeface="Tahoma" pitchFamily="34" charset="0"/>
              </a:rPr>
              <a:t>46.9%</a:t>
            </a:r>
            <a:r>
              <a:rPr lang="es-ES" sz="800" dirty="0" smtClean="0">
                <a:latin typeface="Tahoma" pitchFamily="34" charset="0"/>
                <a:ea typeface="Tahoma" pitchFamily="34" charset="0"/>
                <a:cs typeface="Tahoma" pitchFamily="34" charset="0"/>
              </a:rPr>
              <a:t>). </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Asociaciones participantes en órganos territoriales: Juntas Municipales o Vecinales (100%), centros cívicos (79.7%), Pleno de la Corporación Municipal (71.5%), Consejo de la Ciudad de Zaragoza (56.3%).</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Asociaciones participantes en órganos sectoriales: Juntas Municipales o Vecinales (91.4%), centros cívicos (82.8%), Pleno de la Corporación Municipal (79.6%), Consejo de la Ciudad de Zaragoza (78.5%).</a:t>
            </a:r>
            <a:endParaRPr lang="es-ES" sz="1000" dirty="0" smtClean="0">
              <a:latin typeface="Tahoma" pitchFamily="34" charset="0"/>
              <a:ea typeface="Tahoma" pitchFamily="34" charset="0"/>
              <a:cs typeface="Tahoma" pitchFamily="34" charset="0"/>
            </a:endParaRPr>
          </a:p>
          <a:p>
            <a:pPr marL="342900" marR="0" lvl="0" indent="-342900" algn="just" defTabSz="914400" rtl="0" eaLnBrk="1" fontAlgn="base" latinLnBrk="0" hangingPunct="1">
              <a:lnSpc>
                <a:spcPct val="100000"/>
              </a:lnSpc>
              <a:spcBef>
                <a:spcPct val="0"/>
              </a:spcBef>
              <a:spcAft>
                <a:spcPct val="0"/>
              </a:spcAft>
              <a:buClrTx/>
              <a:buSzTx/>
              <a:buFontTx/>
              <a:buAutoNum type="arabicPeriod"/>
              <a:tabLst/>
            </a:pPr>
            <a:r>
              <a:rPr lang="es-ES" sz="1000" b="1" dirty="0" smtClean="0">
                <a:latin typeface="Tahoma" pitchFamily="34" charset="0"/>
                <a:ea typeface="Tahoma" pitchFamily="34" charset="0"/>
                <a:cs typeface="Tahoma" pitchFamily="34" charset="0"/>
              </a:rPr>
              <a:t>Los órganos de participación más utilizados son las juntas municipales y vecinales, los centros cívicos, el Consejo de la Ciudad y el Pleno de la Corporación Municipal.</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Total asociaciones: Juntas Municipales o Vecinales (</a:t>
            </a:r>
            <a:r>
              <a:rPr lang="es-ES" sz="800" dirty="0" smtClean="0">
                <a:solidFill>
                  <a:srgbClr val="FF0000"/>
                </a:solidFill>
                <a:latin typeface="Tahoma" pitchFamily="34" charset="0"/>
                <a:ea typeface="Tahoma" pitchFamily="34" charset="0"/>
                <a:cs typeface="Tahoma" pitchFamily="34" charset="0"/>
              </a:rPr>
              <a:t>61,7%</a:t>
            </a:r>
            <a:r>
              <a:rPr lang="es-ES" sz="800" dirty="0" smtClean="0">
                <a:latin typeface="Tahoma" pitchFamily="34" charset="0"/>
                <a:ea typeface="Tahoma" pitchFamily="34" charset="0"/>
                <a:cs typeface="Tahoma" pitchFamily="34" charset="0"/>
              </a:rPr>
              <a:t>), los centros cívicos (46.1%%), Consejo de la Ciudad de Zaragoza (</a:t>
            </a:r>
            <a:r>
              <a:rPr lang="es-ES" sz="800" dirty="0" smtClean="0">
                <a:solidFill>
                  <a:srgbClr val="FF0000"/>
                </a:solidFill>
                <a:latin typeface="Tahoma" pitchFamily="34" charset="0"/>
                <a:ea typeface="Tahoma" pitchFamily="34" charset="0"/>
                <a:cs typeface="Tahoma" pitchFamily="34" charset="0"/>
              </a:rPr>
              <a:t>21.1%</a:t>
            </a:r>
            <a:r>
              <a:rPr lang="es-ES" sz="800" dirty="0" smtClean="0">
                <a:latin typeface="Tahoma" pitchFamily="34" charset="0"/>
                <a:ea typeface="Tahoma" pitchFamily="34" charset="0"/>
                <a:cs typeface="Tahoma" pitchFamily="34" charset="0"/>
              </a:rPr>
              <a:t>), Pleno de la Corporación Municipal (</a:t>
            </a:r>
            <a:r>
              <a:rPr lang="es-ES" sz="800" dirty="0" smtClean="0">
                <a:solidFill>
                  <a:srgbClr val="FF0000"/>
                </a:solidFill>
                <a:latin typeface="Tahoma" pitchFamily="34" charset="0"/>
                <a:ea typeface="Tahoma" pitchFamily="34" charset="0"/>
                <a:cs typeface="Tahoma" pitchFamily="34" charset="0"/>
              </a:rPr>
              <a:t>19.5%</a:t>
            </a:r>
            <a:r>
              <a:rPr lang="es-ES" sz="800" dirty="0" smtClean="0">
                <a:latin typeface="Tahoma" pitchFamily="34" charset="0"/>
                <a:ea typeface="Tahoma" pitchFamily="34" charset="0"/>
                <a:cs typeface="Tahoma" pitchFamily="34" charset="0"/>
              </a:rPr>
              <a:t>), </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Asociaciones participantes en órganos territoriales: Juntas Municipales o Vecinales (100%), centros cívicos (50.6%), Consejo de la Ciudad de Zaragoza (26.6%). Pleno de la Corporación Municipal (25.9%), </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Asociaciones participantes en órganos sectoriales: Juntas Municipales o Vecinales (78.5%), centros cívicos (52.7%), Consejo de la Ciudad de Zaragoza (58.1%), Pleno de la Corporación Municipal (33.3%). </a:t>
            </a:r>
            <a:endParaRPr lang="es-ES" sz="1400" dirty="0" smtClean="0">
              <a:latin typeface="Tahoma" pitchFamily="34" charset="0"/>
              <a:ea typeface="Tahoma" pitchFamily="34" charset="0"/>
              <a:cs typeface="Tahoma" pitchFamily="34" charset="0"/>
            </a:endParaRPr>
          </a:p>
        </p:txBody>
      </p:sp>
      <p:sp>
        <p:nvSpPr>
          <p:cNvPr id="11" name="Rectangle 3"/>
          <p:cNvSpPr>
            <a:spLocks noChangeArrowheads="1"/>
          </p:cNvSpPr>
          <p:nvPr/>
        </p:nvSpPr>
        <p:spPr bwMode="auto">
          <a:xfrm>
            <a:off x="251520" y="3212976"/>
            <a:ext cx="8496944" cy="923330"/>
          </a:xfrm>
          <a:prstGeom prst="rect">
            <a:avLst/>
          </a:prstGeom>
          <a:solidFill>
            <a:schemeClr val="accent6">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indent="-228600" algn="just" fontAlgn="base">
              <a:spcBef>
                <a:spcPct val="0"/>
              </a:spcBef>
              <a:spcAft>
                <a:spcPct val="0"/>
              </a:spcAft>
              <a:buAutoNum type="arabicPeriod"/>
            </a:pPr>
            <a:r>
              <a:rPr lang="es-ES" sz="1000" b="1" dirty="0" smtClean="0">
                <a:latin typeface="Tahoma" pitchFamily="34" charset="0"/>
                <a:ea typeface="Tahoma" pitchFamily="34" charset="0"/>
                <a:cs typeface="Tahoma" pitchFamily="34" charset="0"/>
              </a:rPr>
              <a:t>Respecto al grado de utilidad los órganos de participación han sido utilizados, mayoritariamente, para visualizar problemáticas</a:t>
            </a:r>
            <a:r>
              <a:rPr lang="es-ES" sz="1000" b="1" dirty="0">
                <a:latin typeface="Tahoma" pitchFamily="34" charset="0"/>
                <a:ea typeface="Tahoma" pitchFamily="34" charset="0"/>
                <a:cs typeface="Tahoma" pitchFamily="34" charset="0"/>
              </a:rPr>
              <a:t> </a:t>
            </a:r>
            <a:r>
              <a:rPr lang="es-ES" sz="1000" b="1" dirty="0" smtClean="0">
                <a:latin typeface="Tahoma" pitchFamily="34" charset="0"/>
                <a:ea typeface="Tahoma" pitchFamily="34" charset="0"/>
                <a:cs typeface="Tahoma" pitchFamily="34" charset="0"/>
              </a:rPr>
              <a:t>que </a:t>
            </a:r>
            <a:r>
              <a:rPr lang="es-ES" sz="1000" b="1" dirty="0">
                <a:latin typeface="Tahoma" pitchFamily="34" charset="0"/>
                <a:ea typeface="Tahoma" pitchFamily="34" charset="0"/>
                <a:cs typeface="Tahoma" pitchFamily="34" charset="0"/>
              </a:rPr>
              <a:t>afectan al colectivo o miembros de la </a:t>
            </a:r>
            <a:r>
              <a:rPr lang="es-ES" sz="1000" b="1" dirty="0" smtClean="0">
                <a:latin typeface="Tahoma" pitchFamily="34" charset="0"/>
                <a:ea typeface="Tahoma" pitchFamily="34" charset="0"/>
                <a:cs typeface="Tahoma" pitchFamily="34" charset="0"/>
              </a:rPr>
              <a:t>asociación.</a:t>
            </a:r>
            <a:endParaRPr lang="es-ES" sz="1000" b="1" dirty="0">
              <a:latin typeface="Tahoma" pitchFamily="34" charset="0"/>
              <a:ea typeface="Tahoma" pitchFamily="34" charset="0"/>
              <a:cs typeface="Tahoma" pitchFamily="34" charset="0"/>
            </a:endParaRPr>
          </a:p>
          <a:p>
            <a:pPr marL="685800" lvl="2" indent="-2286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El 47% del total de las asociaciones, el 53,6% de las asociaciones con presencia en órganos territoriales y el 64% de las asociaciones que participan en órganos sectoriales.</a:t>
            </a:r>
            <a:endParaRPr lang="es-ES" sz="1000" b="1" dirty="0" smtClean="0">
              <a:latin typeface="Tahoma" pitchFamily="34" charset="0"/>
              <a:ea typeface="Tahoma" pitchFamily="34" charset="0"/>
              <a:cs typeface="Tahoma" pitchFamily="34" charset="0"/>
            </a:endParaRPr>
          </a:p>
          <a:p>
            <a:pPr marL="228600" indent="-228600" algn="just" fontAlgn="base">
              <a:spcBef>
                <a:spcPct val="0"/>
              </a:spcBef>
              <a:spcAft>
                <a:spcPct val="0"/>
              </a:spcAft>
              <a:buAutoNum type="arabicPeriod"/>
            </a:pPr>
            <a:r>
              <a:rPr lang="es-ES" sz="1000" b="1" dirty="0" smtClean="0">
                <a:latin typeface="Tahoma" pitchFamily="34" charset="0"/>
                <a:ea typeface="Tahoma" pitchFamily="34" charset="0"/>
                <a:cs typeface="Tahoma" pitchFamily="34" charset="0"/>
              </a:rPr>
              <a:t>Y, menos, para discutir el reparto de recursos o presupuestos e influir en la planificación o desarrollo de un política pública.</a:t>
            </a:r>
            <a:endParaRPr lang="es-ES" sz="1000" dirty="0" smtClean="0">
              <a:latin typeface="Tahoma" pitchFamily="34" charset="0"/>
              <a:ea typeface="Tahoma" pitchFamily="34" charset="0"/>
              <a:cs typeface="Tahoma" pitchFamily="34" charset="0"/>
            </a:endParaRPr>
          </a:p>
          <a:p>
            <a:pPr marL="685800" lvl="2" indent="-2286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Discutir </a:t>
            </a:r>
            <a:r>
              <a:rPr lang="es-ES" sz="800" dirty="0">
                <a:latin typeface="Tahoma" pitchFamily="34" charset="0"/>
                <a:ea typeface="Tahoma" pitchFamily="34" charset="0"/>
                <a:cs typeface="Tahoma" pitchFamily="34" charset="0"/>
              </a:rPr>
              <a:t>el reparto de recursos o presupuesto (26.3%; 31.4%; 34.5</a:t>
            </a:r>
            <a:r>
              <a:rPr lang="es-ES" sz="800" dirty="0" smtClean="0">
                <a:latin typeface="Tahoma" pitchFamily="34" charset="0"/>
                <a:ea typeface="Tahoma" pitchFamily="34" charset="0"/>
                <a:cs typeface="Tahoma" pitchFamily="34" charset="0"/>
              </a:rPr>
              <a:t>%), e </a:t>
            </a:r>
            <a:r>
              <a:rPr lang="es-ES" sz="800" dirty="0">
                <a:latin typeface="Tahoma" pitchFamily="34" charset="0"/>
                <a:ea typeface="Tahoma" pitchFamily="34" charset="0"/>
                <a:cs typeface="Tahoma" pitchFamily="34" charset="0"/>
              </a:rPr>
              <a:t>influir en la planificación o desarrollo de una política pública (21.9%; 27.8%; 38.1%). </a:t>
            </a:r>
          </a:p>
        </p:txBody>
      </p:sp>
      <p:graphicFrame>
        <p:nvGraphicFramePr>
          <p:cNvPr id="12" name="11 Tabla"/>
          <p:cNvGraphicFramePr>
            <a:graphicFrameLocks noGrp="1"/>
          </p:cNvGraphicFramePr>
          <p:nvPr/>
        </p:nvGraphicFramePr>
        <p:xfrm>
          <a:off x="6012160" y="4224059"/>
          <a:ext cx="2736304" cy="1368154"/>
        </p:xfrm>
        <a:graphic>
          <a:graphicData uri="http://schemas.openxmlformats.org/drawingml/2006/table">
            <a:tbl>
              <a:tblPr/>
              <a:tblGrid>
                <a:gridCol w="1026114"/>
                <a:gridCol w="513058"/>
                <a:gridCol w="684076"/>
                <a:gridCol w="513056"/>
              </a:tblGrid>
              <a:tr h="385806">
                <a:tc>
                  <a:txBody>
                    <a:bodyPr/>
                    <a:lstStyle/>
                    <a:p>
                      <a:pPr algn="ctr">
                        <a:spcAft>
                          <a:spcPts val="0"/>
                        </a:spcAft>
                      </a:pPr>
                      <a:r>
                        <a:rPr lang="es-ES" sz="800" dirty="0">
                          <a:solidFill>
                            <a:srgbClr val="000000"/>
                          </a:solidFill>
                          <a:latin typeface="+mj-lt"/>
                          <a:ea typeface="Times New Roman"/>
                          <a:cs typeface="Calibri"/>
                        </a:rPr>
                        <a:t> </a:t>
                      </a:r>
                      <a:r>
                        <a:rPr lang="es-ES" sz="800" b="1" kern="1200" dirty="0" smtClean="0">
                          <a:solidFill>
                            <a:schemeClr val="tx1"/>
                          </a:solidFill>
                          <a:latin typeface="+mj-lt"/>
                          <a:ea typeface="+mn-ea"/>
                          <a:cs typeface="+mn-cs"/>
                        </a:rPr>
                        <a:t>Percepción general sobre el funcionamiento</a:t>
                      </a:r>
                      <a:endParaRPr lang="es-ES" sz="800" b="1" dirty="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s-ES" sz="800" dirty="0">
                          <a:latin typeface="+mj-lt"/>
                          <a:ea typeface="Times New Roman"/>
                          <a:cs typeface="Calibri"/>
                        </a:rPr>
                        <a:t>Todas </a:t>
                      </a:r>
                      <a:endParaRPr lang="es-ES" sz="800" dirty="0" smtClean="0">
                        <a:latin typeface="+mj-lt"/>
                        <a:ea typeface="Times New Roman"/>
                        <a:cs typeface="Calibri"/>
                      </a:endParaRPr>
                    </a:p>
                    <a:p>
                      <a:pPr algn="ctr">
                        <a:spcAft>
                          <a:spcPts val="0"/>
                        </a:spcAft>
                      </a:pPr>
                      <a:r>
                        <a:rPr lang="es-ES" sz="800" dirty="0" smtClean="0">
                          <a:latin typeface="+mj-lt"/>
                          <a:ea typeface="Times New Roman"/>
                          <a:cs typeface="Calibri"/>
                        </a:rPr>
                        <a:t>(%)</a:t>
                      </a:r>
                      <a:endParaRPr lang="es-ES" sz="800" dirty="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s-ES" sz="800" dirty="0">
                          <a:latin typeface="+mj-lt"/>
                          <a:ea typeface="Times New Roman"/>
                          <a:cs typeface="Calibri"/>
                        </a:rPr>
                        <a:t>Territorial (%)</a:t>
                      </a:r>
                      <a:endParaRPr lang="es-ES" sz="800" dirty="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s-ES" sz="800" dirty="0">
                          <a:latin typeface="+mj-lt"/>
                          <a:ea typeface="Times New Roman"/>
                          <a:cs typeface="Calibri"/>
                        </a:rPr>
                        <a:t>Sectorial </a:t>
                      </a:r>
                      <a:endParaRPr lang="es-ES" sz="800" dirty="0" smtClean="0">
                        <a:latin typeface="+mj-lt"/>
                        <a:ea typeface="Times New Roman"/>
                        <a:cs typeface="Calibri"/>
                      </a:endParaRPr>
                    </a:p>
                    <a:p>
                      <a:pPr algn="ctr">
                        <a:spcAft>
                          <a:spcPts val="0"/>
                        </a:spcAft>
                      </a:pPr>
                      <a:r>
                        <a:rPr lang="es-ES" sz="800" dirty="0" smtClean="0">
                          <a:latin typeface="+mj-lt"/>
                          <a:ea typeface="Times New Roman"/>
                          <a:cs typeface="Calibri"/>
                        </a:rPr>
                        <a:t>(%)</a:t>
                      </a:r>
                      <a:endParaRPr lang="es-ES" sz="800" dirty="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233970">
                <a:tc>
                  <a:txBody>
                    <a:bodyPr/>
                    <a:lstStyle/>
                    <a:p>
                      <a:pPr algn="just">
                        <a:spcAft>
                          <a:spcPts val="0"/>
                        </a:spcAft>
                      </a:pPr>
                      <a:r>
                        <a:rPr lang="es-ES" sz="800" dirty="0">
                          <a:solidFill>
                            <a:srgbClr val="000000"/>
                          </a:solidFill>
                          <a:latin typeface="+mj-lt"/>
                          <a:ea typeface="Times New Roman"/>
                          <a:cs typeface="Calibri"/>
                        </a:rPr>
                        <a:t>Muy bueno + Bueno</a:t>
                      </a:r>
                      <a:endParaRPr lang="es-ES" sz="800" dirty="0">
                        <a:latin typeface="+mj-lt"/>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a:txBody>
                    <a:bodyPr/>
                    <a:lstStyle/>
                    <a:p>
                      <a:pPr algn="ctr">
                        <a:spcAft>
                          <a:spcPts val="0"/>
                        </a:spcAft>
                      </a:pPr>
                      <a:r>
                        <a:rPr lang="es-ES" sz="800" dirty="0">
                          <a:solidFill>
                            <a:srgbClr val="000000"/>
                          </a:solidFill>
                          <a:latin typeface="+mj-lt"/>
                          <a:ea typeface="Times New Roman"/>
                          <a:cs typeface="Calibri"/>
                        </a:rPr>
                        <a:t>38.1</a:t>
                      </a:r>
                      <a:endParaRPr lang="es-ES" sz="800" dirty="0">
                        <a:latin typeface="+mj-lt"/>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a:txBody>
                    <a:bodyPr/>
                    <a:lstStyle/>
                    <a:p>
                      <a:pPr algn="ctr">
                        <a:spcAft>
                          <a:spcPts val="0"/>
                        </a:spcAft>
                      </a:pPr>
                      <a:r>
                        <a:rPr lang="es-ES" sz="800" dirty="0">
                          <a:solidFill>
                            <a:srgbClr val="000000"/>
                          </a:solidFill>
                          <a:latin typeface="+mj-lt"/>
                          <a:ea typeface="Times New Roman"/>
                          <a:cs typeface="Calibri"/>
                        </a:rPr>
                        <a:t>40.9</a:t>
                      </a:r>
                      <a:endParaRPr lang="es-ES" sz="800" dirty="0">
                        <a:latin typeface="+mj-lt"/>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a:txBody>
                    <a:bodyPr/>
                    <a:lstStyle/>
                    <a:p>
                      <a:pPr algn="ctr">
                        <a:spcAft>
                          <a:spcPts val="0"/>
                        </a:spcAft>
                      </a:pPr>
                      <a:r>
                        <a:rPr lang="es-ES" sz="800" dirty="0">
                          <a:solidFill>
                            <a:srgbClr val="000000"/>
                          </a:solidFill>
                          <a:latin typeface="+mj-lt"/>
                          <a:ea typeface="Times New Roman"/>
                          <a:cs typeface="Calibri"/>
                        </a:rPr>
                        <a:t>41.3</a:t>
                      </a:r>
                      <a:endParaRPr lang="es-ES" sz="800" dirty="0">
                        <a:latin typeface="+mj-lt"/>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r>
              <a:tr h="128602">
                <a:tc>
                  <a:txBody>
                    <a:bodyPr/>
                    <a:lstStyle/>
                    <a:p>
                      <a:pPr algn="just">
                        <a:spcAft>
                          <a:spcPts val="0"/>
                        </a:spcAft>
                      </a:pPr>
                      <a:r>
                        <a:rPr lang="es-ES" sz="800" dirty="0">
                          <a:solidFill>
                            <a:srgbClr val="000000"/>
                          </a:solidFill>
                          <a:latin typeface="+mj-lt"/>
                          <a:ea typeface="Times New Roman"/>
                          <a:cs typeface="Calibri"/>
                        </a:rPr>
                        <a:t>Regular</a:t>
                      </a:r>
                      <a:endParaRPr lang="es-ES" sz="800" dirty="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dirty="0">
                          <a:solidFill>
                            <a:srgbClr val="FF0000"/>
                          </a:solidFill>
                          <a:latin typeface="+mj-lt"/>
                          <a:ea typeface="Times New Roman"/>
                          <a:cs typeface="Calibri"/>
                        </a:rPr>
                        <a:t>34.4</a:t>
                      </a:r>
                      <a:endParaRPr lang="es-ES" sz="800" dirty="0">
                        <a:solidFill>
                          <a:srgbClr val="FF0000"/>
                        </a:solidFill>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dirty="0">
                          <a:solidFill>
                            <a:srgbClr val="FF0000"/>
                          </a:solidFill>
                          <a:latin typeface="+mj-lt"/>
                          <a:ea typeface="Times New Roman"/>
                          <a:cs typeface="Calibri"/>
                        </a:rPr>
                        <a:t>42.2</a:t>
                      </a:r>
                      <a:endParaRPr lang="es-ES" sz="800" dirty="0">
                        <a:solidFill>
                          <a:srgbClr val="FF0000"/>
                        </a:solidFill>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FF0000"/>
                          </a:solidFill>
                          <a:latin typeface="+mj-lt"/>
                          <a:ea typeface="Times New Roman"/>
                          <a:cs typeface="Calibri"/>
                        </a:rPr>
                        <a:t>44.6</a:t>
                      </a:r>
                      <a:endParaRPr lang="es-ES" sz="800">
                        <a:solidFill>
                          <a:srgbClr val="FF0000"/>
                        </a:solidFill>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r>
              <a:tr h="233970">
                <a:tc>
                  <a:txBody>
                    <a:bodyPr/>
                    <a:lstStyle/>
                    <a:p>
                      <a:pPr algn="just">
                        <a:spcAft>
                          <a:spcPts val="0"/>
                        </a:spcAft>
                      </a:pPr>
                      <a:r>
                        <a:rPr lang="es-ES" sz="800" dirty="0">
                          <a:solidFill>
                            <a:srgbClr val="000000"/>
                          </a:solidFill>
                          <a:latin typeface="+mj-lt"/>
                          <a:ea typeface="Times New Roman"/>
                          <a:cs typeface="Calibri"/>
                        </a:rPr>
                        <a:t>Malo + Muy malo</a:t>
                      </a:r>
                      <a:endParaRPr lang="es-ES" sz="800" dirty="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FF0000"/>
                          </a:solidFill>
                          <a:latin typeface="+mj-lt"/>
                          <a:ea typeface="Times New Roman"/>
                          <a:cs typeface="Calibri"/>
                        </a:rPr>
                        <a:t>8.1</a:t>
                      </a:r>
                      <a:endParaRPr lang="es-ES" sz="800">
                        <a:solidFill>
                          <a:srgbClr val="FF0000"/>
                        </a:solidFill>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dirty="0">
                          <a:solidFill>
                            <a:srgbClr val="FF0000"/>
                          </a:solidFill>
                          <a:latin typeface="+mj-lt"/>
                          <a:ea typeface="Times New Roman"/>
                          <a:cs typeface="Calibri"/>
                        </a:rPr>
                        <a:t>7.8</a:t>
                      </a:r>
                      <a:endParaRPr lang="es-ES" sz="800" dirty="0">
                        <a:solidFill>
                          <a:srgbClr val="FF0000"/>
                        </a:solidFill>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dirty="0">
                          <a:solidFill>
                            <a:srgbClr val="FF0000"/>
                          </a:solidFill>
                          <a:latin typeface="+mj-lt"/>
                          <a:ea typeface="Times New Roman"/>
                          <a:cs typeface="Calibri"/>
                        </a:rPr>
                        <a:t>9.8</a:t>
                      </a:r>
                      <a:endParaRPr lang="es-ES" sz="800" dirty="0">
                        <a:solidFill>
                          <a:srgbClr val="FF0000"/>
                        </a:solidFill>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r>
              <a:tr h="128602">
                <a:tc>
                  <a:txBody>
                    <a:bodyPr/>
                    <a:lstStyle/>
                    <a:p>
                      <a:pPr algn="just">
                        <a:spcAft>
                          <a:spcPts val="0"/>
                        </a:spcAft>
                      </a:pPr>
                      <a:r>
                        <a:rPr lang="es-ES" sz="800">
                          <a:solidFill>
                            <a:srgbClr val="000000"/>
                          </a:solidFill>
                          <a:latin typeface="+mj-lt"/>
                          <a:ea typeface="Times New Roman"/>
                          <a:cs typeface="Calibri"/>
                        </a:rPr>
                        <a:t>No sabe</a:t>
                      </a:r>
                      <a:endParaRPr lang="es-ES" sz="80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000000"/>
                          </a:solidFill>
                          <a:latin typeface="+mj-lt"/>
                          <a:ea typeface="Times New Roman"/>
                          <a:cs typeface="Calibri"/>
                        </a:rPr>
                        <a:t>19.4</a:t>
                      </a:r>
                      <a:endParaRPr lang="es-ES" sz="80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000000"/>
                          </a:solidFill>
                          <a:latin typeface="+mj-lt"/>
                          <a:ea typeface="Times New Roman"/>
                          <a:cs typeface="Calibri"/>
                        </a:rPr>
                        <a:t>9.1</a:t>
                      </a:r>
                      <a:endParaRPr lang="es-ES" sz="80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000000"/>
                          </a:solidFill>
                          <a:latin typeface="+mj-lt"/>
                          <a:ea typeface="Times New Roman"/>
                          <a:cs typeface="Calibri"/>
                        </a:rPr>
                        <a:t>4.3</a:t>
                      </a:r>
                      <a:endParaRPr lang="es-ES" sz="80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r>
              <a:tr h="128602">
                <a:tc>
                  <a:txBody>
                    <a:bodyPr/>
                    <a:lstStyle/>
                    <a:p>
                      <a:pPr algn="just">
                        <a:spcAft>
                          <a:spcPts val="0"/>
                        </a:spcAft>
                      </a:pPr>
                      <a:r>
                        <a:rPr lang="es-ES" sz="800" dirty="0">
                          <a:solidFill>
                            <a:srgbClr val="000000"/>
                          </a:solidFill>
                          <a:latin typeface="+mj-lt"/>
                          <a:ea typeface="Times New Roman"/>
                          <a:cs typeface="Calibri"/>
                        </a:rPr>
                        <a:t> </a:t>
                      </a:r>
                      <a:endParaRPr lang="es-ES" sz="800" dirty="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000000"/>
                          </a:solidFill>
                          <a:latin typeface="+mj-lt"/>
                          <a:ea typeface="Times New Roman"/>
                          <a:cs typeface="Calibri"/>
                        </a:rPr>
                        <a:t> </a:t>
                      </a:r>
                      <a:endParaRPr lang="es-ES" sz="80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000000"/>
                          </a:solidFill>
                          <a:latin typeface="+mj-lt"/>
                          <a:ea typeface="Times New Roman"/>
                          <a:cs typeface="Calibri"/>
                        </a:rPr>
                        <a:t> </a:t>
                      </a:r>
                      <a:endParaRPr lang="es-ES" sz="80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800">
                          <a:solidFill>
                            <a:srgbClr val="000000"/>
                          </a:solidFill>
                          <a:latin typeface="+mj-lt"/>
                          <a:ea typeface="Times New Roman"/>
                          <a:cs typeface="Calibri"/>
                        </a:rPr>
                        <a:t> </a:t>
                      </a:r>
                      <a:endParaRPr lang="es-ES" sz="800">
                        <a:latin typeface="+mj-lt"/>
                        <a:ea typeface="Calibri"/>
                        <a:cs typeface="Times New Roman"/>
                      </a:endParaRPr>
                    </a:p>
                  </a:txBody>
                  <a:tcPr marL="68580" marR="68580" marT="0" marB="0" anchor="b">
                    <a:lnL>
                      <a:noFill/>
                    </a:lnL>
                    <a:lnR>
                      <a:noFill/>
                    </a:lnR>
                    <a:lnT>
                      <a:noFill/>
                    </a:lnT>
                    <a:lnB>
                      <a:noFill/>
                    </a:lnB>
                    <a:solidFill>
                      <a:schemeClr val="accent6">
                        <a:lumMod val="20000"/>
                        <a:lumOff val="80000"/>
                      </a:schemeClr>
                    </a:solidFill>
                  </a:tcPr>
                </a:tc>
              </a:tr>
              <a:tr h="128602">
                <a:tc>
                  <a:txBody>
                    <a:bodyPr/>
                    <a:lstStyle/>
                    <a:p>
                      <a:pPr algn="just">
                        <a:spcAft>
                          <a:spcPts val="0"/>
                        </a:spcAft>
                      </a:pPr>
                      <a:r>
                        <a:rPr lang="es-ES" sz="800" i="1">
                          <a:solidFill>
                            <a:srgbClr val="000000"/>
                          </a:solidFill>
                          <a:latin typeface="+mj-lt"/>
                          <a:ea typeface="Times New Roman"/>
                          <a:cs typeface="Calibri"/>
                        </a:rPr>
                        <a:t>Casos válidos</a:t>
                      </a:r>
                      <a:endParaRPr lang="es-ES" sz="80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s-ES" sz="800" i="1">
                          <a:solidFill>
                            <a:srgbClr val="000000"/>
                          </a:solidFill>
                          <a:latin typeface="+mj-lt"/>
                          <a:ea typeface="Times New Roman"/>
                          <a:cs typeface="Calibri"/>
                        </a:rPr>
                        <a:t>247</a:t>
                      </a:r>
                      <a:endParaRPr lang="es-ES" sz="80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s-ES" sz="800" i="1">
                          <a:solidFill>
                            <a:srgbClr val="000000"/>
                          </a:solidFill>
                          <a:latin typeface="+mj-lt"/>
                          <a:ea typeface="Times New Roman"/>
                          <a:cs typeface="Calibri"/>
                        </a:rPr>
                        <a:t>154</a:t>
                      </a:r>
                      <a:endParaRPr lang="es-ES" sz="80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s-ES" sz="800" i="1" dirty="0">
                          <a:solidFill>
                            <a:srgbClr val="000000"/>
                          </a:solidFill>
                          <a:latin typeface="+mj-lt"/>
                          <a:ea typeface="Times New Roman"/>
                          <a:cs typeface="Calibri"/>
                        </a:rPr>
                        <a:t>92</a:t>
                      </a:r>
                      <a:endParaRPr lang="es-ES" sz="800" dirty="0">
                        <a:latin typeface="+mj-lt"/>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graphicFrame>
        <p:nvGraphicFramePr>
          <p:cNvPr id="14" name="13 Tabla"/>
          <p:cNvGraphicFramePr>
            <a:graphicFrameLocks noGrp="1"/>
          </p:cNvGraphicFramePr>
          <p:nvPr/>
        </p:nvGraphicFramePr>
        <p:xfrm>
          <a:off x="251520" y="4224059"/>
          <a:ext cx="5688632" cy="2301285"/>
        </p:xfrm>
        <a:graphic>
          <a:graphicData uri="http://schemas.openxmlformats.org/drawingml/2006/table">
            <a:tbl>
              <a:tblPr/>
              <a:tblGrid>
                <a:gridCol w="5236601"/>
                <a:gridCol w="452031"/>
              </a:tblGrid>
              <a:tr h="157495">
                <a:tc>
                  <a:txBody>
                    <a:bodyPr/>
                    <a:lstStyle/>
                    <a:p>
                      <a:pPr algn="just">
                        <a:spcAft>
                          <a:spcPts val="0"/>
                        </a:spcAft>
                      </a:pPr>
                      <a:r>
                        <a:rPr lang="es-ES" sz="1000" dirty="0">
                          <a:solidFill>
                            <a:srgbClr val="C00000"/>
                          </a:solidFill>
                          <a:latin typeface="Calibri"/>
                          <a:ea typeface="Calibri"/>
                          <a:cs typeface="Calibri"/>
                        </a:rPr>
                        <a:t>Los órganos de participación ciudadana de Zaragoza tienen un presupuesto muy limitado</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81.7</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57495">
                <a:tc>
                  <a:txBody>
                    <a:bodyPr/>
                    <a:lstStyle/>
                    <a:p>
                      <a:pPr algn="just">
                        <a:spcAft>
                          <a:spcPts val="0"/>
                        </a:spcAft>
                      </a:pPr>
                      <a:r>
                        <a:rPr lang="es-ES" sz="1000" dirty="0">
                          <a:solidFill>
                            <a:srgbClr val="C00000"/>
                          </a:solidFill>
                          <a:latin typeface="Calibri"/>
                          <a:ea typeface="Calibri"/>
                          <a:cs typeface="Calibri"/>
                        </a:rPr>
                        <a:t>Aunque existen cauces de participación, los resultados de los procesos son muy limitados</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74.7</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64001">
                <a:tc>
                  <a:txBody>
                    <a:bodyPr/>
                    <a:lstStyle/>
                    <a:p>
                      <a:pPr algn="just">
                        <a:spcAft>
                          <a:spcPts val="0"/>
                        </a:spcAft>
                      </a:pPr>
                      <a:r>
                        <a:rPr lang="es-ES" sz="1000" dirty="0">
                          <a:solidFill>
                            <a:srgbClr val="00B050"/>
                          </a:solidFill>
                          <a:latin typeface="Calibri"/>
                          <a:ea typeface="Calibri"/>
                          <a:cs typeface="Calibri"/>
                        </a:rPr>
                        <a:t>Los órganos de participación ciudadana son útiles para incluir nuevos puntos de vista en el debate en las instituciones</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65.2</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57495">
                <a:tc>
                  <a:txBody>
                    <a:bodyPr/>
                    <a:lstStyle/>
                    <a:p>
                      <a:pPr algn="just">
                        <a:spcAft>
                          <a:spcPts val="0"/>
                        </a:spcAft>
                      </a:pPr>
                      <a:r>
                        <a:rPr lang="es-ES" sz="1000" dirty="0">
                          <a:solidFill>
                            <a:srgbClr val="C00000"/>
                          </a:solidFill>
                          <a:latin typeface="Calibri"/>
                          <a:ea typeface="Calibri"/>
                          <a:cs typeface="Calibri"/>
                        </a:rPr>
                        <a:t>Las competencias de los órganos de participación ciudadana son pocas</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62.1</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64001">
                <a:tc>
                  <a:txBody>
                    <a:bodyPr/>
                    <a:lstStyle/>
                    <a:p>
                      <a:pPr algn="just">
                        <a:spcAft>
                          <a:spcPts val="0"/>
                        </a:spcAft>
                      </a:pPr>
                      <a:r>
                        <a:rPr lang="es-ES" sz="1000" dirty="0">
                          <a:solidFill>
                            <a:srgbClr val="C00000"/>
                          </a:solidFill>
                          <a:latin typeface="Calibri"/>
                          <a:ea typeface="Calibri"/>
                          <a:cs typeface="Calibri"/>
                        </a:rPr>
                        <a:t>Los niveles de burocracia suponen un impedimento para integrarse en los órganos de participación ciudadana de Zaragoza</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59.0</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64001">
                <a:tc>
                  <a:txBody>
                    <a:bodyPr/>
                    <a:lstStyle/>
                    <a:p>
                      <a:pPr algn="just">
                        <a:spcAft>
                          <a:spcPts val="0"/>
                        </a:spcAft>
                      </a:pPr>
                      <a:r>
                        <a:rPr lang="es-ES" sz="1000" dirty="0">
                          <a:solidFill>
                            <a:srgbClr val="00B050"/>
                          </a:solidFill>
                          <a:latin typeface="Calibri"/>
                          <a:ea typeface="Calibri"/>
                          <a:cs typeface="Calibri"/>
                        </a:rPr>
                        <a:t>Los cargos públicos del Ayuntamiento de Zaragoza están comprometidos con la participación ciudadana</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45.7</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64001">
                <a:tc>
                  <a:txBody>
                    <a:bodyPr/>
                    <a:lstStyle/>
                    <a:p>
                      <a:pPr algn="just">
                        <a:spcAft>
                          <a:spcPts val="0"/>
                        </a:spcAft>
                      </a:pPr>
                      <a:r>
                        <a:rPr lang="es-ES" sz="1000" dirty="0">
                          <a:solidFill>
                            <a:srgbClr val="00B050"/>
                          </a:solidFill>
                          <a:latin typeface="Calibri"/>
                          <a:ea typeface="Calibri"/>
                          <a:cs typeface="Calibri"/>
                        </a:rPr>
                        <a:t>Existe una buena coordinación entre los diferentes organismos del Ayuntamiento y los órganos de participación</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19.1</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64001">
                <a:tc>
                  <a:txBody>
                    <a:bodyPr/>
                    <a:lstStyle/>
                    <a:p>
                      <a:pPr algn="just">
                        <a:spcAft>
                          <a:spcPts val="0"/>
                        </a:spcAft>
                      </a:pPr>
                      <a:r>
                        <a:rPr lang="es-ES" sz="1000" dirty="0">
                          <a:solidFill>
                            <a:srgbClr val="00B050"/>
                          </a:solidFill>
                          <a:latin typeface="Calibri"/>
                          <a:ea typeface="Calibri"/>
                          <a:cs typeface="Calibri"/>
                        </a:rPr>
                        <a:t>Las asociaciones tienen el mismo poder que el resto de miembros presentes en los órganos de participación</a:t>
                      </a:r>
                      <a:endParaRPr lang="es-ES" sz="10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16.9</a:t>
                      </a:r>
                      <a:endParaRPr lang="es-ES" sz="900" dirty="0">
                        <a:latin typeface="Calibri"/>
                        <a:ea typeface="Calibri"/>
                        <a:cs typeface="Times New Roman"/>
                      </a:endParaRPr>
                    </a:p>
                  </a:txBody>
                  <a:tcPr marL="48158" marR="48158" marT="0" marB="0" anchor="b">
                    <a:lnL>
                      <a:noFill/>
                    </a:lnL>
                    <a:lnR>
                      <a:noFill/>
                    </a:lnR>
                    <a:lnT>
                      <a:noFill/>
                    </a:lnT>
                    <a:lnB>
                      <a:noFill/>
                    </a:lnB>
                    <a:solidFill>
                      <a:schemeClr val="accent6">
                        <a:lumMod val="20000"/>
                        <a:lumOff val="80000"/>
                      </a:schemeClr>
                    </a:solidFill>
                  </a:tcPr>
                </a:tc>
              </a:tr>
              <a:tr h="164001">
                <a:tc>
                  <a:txBody>
                    <a:bodyPr/>
                    <a:lstStyle/>
                    <a:p>
                      <a:pPr algn="just">
                        <a:spcAft>
                          <a:spcPts val="0"/>
                        </a:spcAft>
                      </a:pPr>
                      <a:r>
                        <a:rPr lang="es-ES" sz="1000" dirty="0">
                          <a:solidFill>
                            <a:srgbClr val="00B050"/>
                          </a:solidFill>
                          <a:latin typeface="Calibri"/>
                          <a:ea typeface="Calibri"/>
                          <a:cs typeface="Calibri"/>
                        </a:rPr>
                        <a:t>Las organizaciones tienen suficientes incentivos para participar en los órganos de participación ciudadana</a:t>
                      </a:r>
                      <a:endParaRPr lang="es-ES" sz="1000" dirty="0">
                        <a:latin typeface="Calibri"/>
                        <a:ea typeface="Calibri"/>
                        <a:cs typeface="Times New Roman"/>
                      </a:endParaRPr>
                    </a:p>
                  </a:txBody>
                  <a:tcPr marL="48158" marR="48158"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s-ES" sz="900" dirty="0">
                          <a:solidFill>
                            <a:srgbClr val="000000"/>
                          </a:solidFill>
                          <a:latin typeface="Calibri"/>
                          <a:ea typeface="Calibri"/>
                          <a:cs typeface="Calibri"/>
                        </a:rPr>
                        <a:t>15.5</a:t>
                      </a:r>
                      <a:endParaRPr lang="es-ES" sz="900" dirty="0">
                        <a:latin typeface="Calibri"/>
                        <a:ea typeface="Calibri"/>
                        <a:cs typeface="Times New Roman"/>
                      </a:endParaRPr>
                    </a:p>
                  </a:txBody>
                  <a:tcPr marL="48158" marR="48158" marT="0" marB="0" anchor="b">
                    <a:lnL>
                      <a:noFill/>
                    </a:lnL>
                    <a:lnR>
                      <a:noFill/>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1115616" y="260648"/>
            <a:ext cx="7560840"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Impacto de la participación ciudadana</a:t>
            </a:r>
            <a:endParaRPr lang="es-ES" sz="1400" b="1" dirty="0">
              <a:latin typeface="Tahoma" pitchFamily="34" charset="0"/>
              <a:ea typeface="Tahoma" pitchFamily="34" charset="0"/>
              <a:cs typeface="Tahoma" pitchFamily="34" charset="0"/>
            </a:endParaRPr>
          </a:p>
        </p:txBody>
      </p:sp>
      <p:sp>
        <p:nvSpPr>
          <p:cNvPr id="8" name="Rectangle 3"/>
          <p:cNvSpPr>
            <a:spLocks noChangeArrowheads="1"/>
          </p:cNvSpPr>
          <p:nvPr/>
        </p:nvSpPr>
        <p:spPr bwMode="auto">
          <a:xfrm>
            <a:off x="179512" y="692696"/>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ES" sz="1200" i="1" dirty="0">
                <a:latin typeface="Tahoma" pitchFamily="34" charset="0"/>
                <a:ea typeface="Tahoma" pitchFamily="34" charset="0"/>
                <a:cs typeface="Tahoma" pitchFamily="34" charset="0"/>
              </a:rPr>
              <a:t>M</a:t>
            </a:r>
            <a:r>
              <a:rPr kumimoji="0" lang="es-ES" sz="1200" b="0" i="1" u="none" strike="noStrike" cap="none" normalizeH="0" dirty="0" smtClean="0">
                <a:ln>
                  <a:noFill/>
                </a:ln>
                <a:solidFill>
                  <a:schemeClr val="tx1"/>
                </a:solidFill>
                <a:effectLst/>
                <a:latin typeface="Tahoma" pitchFamily="34" charset="0"/>
                <a:ea typeface="Tahoma" pitchFamily="34" charset="0"/>
                <a:cs typeface="Tahoma" pitchFamily="34" charset="0"/>
              </a:rPr>
              <a:t>edido a través del conocimiento, utilización y valoración de los instrumentos de participación</a:t>
            </a:r>
            <a:endParaRPr kumimoji="0" lang="es-ES" sz="1200" b="0" i="1"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
        <p:nvSpPr>
          <p:cNvPr id="13" name="Rectangle 3"/>
          <p:cNvSpPr>
            <a:spLocks noChangeArrowheads="1"/>
          </p:cNvSpPr>
          <p:nvPr/>
        </p:nvSpPr>
        <p:spPr bwMode="auto">
          <a:xfrm>
            <a:off x="251520" y="984210"/>
            <a:ext cx="8496944" cy="1292662"/>
          </a:xfrm>
          <a:prstGeom prst="rect">
            <a:avLst/>
          </a:prstGeom>
          <a:solidFill>
            <a:schemeClr val="tx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pPr>
            <a:r>
              <a:rPr lang="es-ES" sz="1000" b="1" dirty="0" smtClean="0">
                <a:latin typeface="Tahoma" pitchFamily="34" charset="0"/>
                <a:ea typeface="Tahoma" pitchFamily="34" charset="0"/>
                <a:cs typeface="Tahoma" pitchFamily="34" charset="0"/>
              </a:rPr>
              <a:t>Los instrumentos más conocidos son la obtención de subvenciones, las encuestas ciudadanas, las quejas y sugerencias y los procesos participativos.</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Obtención de subvenciones (86%, 93%, 92.2%) </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Encuestas ciudadanas (73.2%; 79.5%; 87.9%)</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Quejas y sugerencias (71.8%; 79.5%; 84.3%)</a:t>
            </a:r>
          </a:p>
          <a:p>
            <a:pPr marL="800100" lvl="1" indent="-342900" algn="just" fontAlgn="base">
              <a:spcBef>
                <a:spcPct val="0"/>
              </a:spcBef>
              <a:spcAft>
                <a:spcPct val="0"/>
              </a:spcAft>
              <a:buFont typeface="Arial" pitchFamily="34" charset="0"/>
              <a:buChar char="•"/>
            </a:pPr>
            <a:r>
              <a:rPr lang="es-ES" sz="800" dirty="0">
                <a:latin typeface="Tahoma" pitchFamily="34" charset="0"/>
                <a:ea typeface="Tahoma" pitchFamily="34" charset="0"/>
                <a:cs typeface="Tahoma" pitchFamily="34" charset="0"/>
              </a:rPr>
              <a:t>P</a:t>
            </a:r>
            <a:r>
              <a:rPr lang="es-ES" sz="800" dirty="0" smtClean="0">
                <a:latin typeface="Tahoma" pitchFamily="34" charset="0"/>
                <a:ea typeface="Tahoma" pitchFamily="34" charset="0"/>
                <a:cs typeface="Tahoma" pitchFamily="34" charset="0"/>
              </a:rPr>
              <a:t>rocesos participativos (70.5%; 80.3%; 88.8%)</a:t>
            </a:r>
          </a:p>
          <a:p>
            <a:pPr marL="342900" lvl="0" indent="-342900" algn="just" fontAlgn="base">
              <a:spcBef>
                <a:spcPct val="0"/>
              </a:spcBef>
              <a:spcAft>
                <a:spcPct val="0"/>
              </a:spcAft>
              <a:buFontTx/>
              <a:buAutoNum type="arabicPeriod"/>
            </a:pPr>
            <a:r>
              <a:rPr lang="es-ES" sz="1000" b="1" dirty="0" smtClean="0">
                <a:latin typeface="Tahoma" pitchFamily="34" charset="0"/>
                <a:ea typeface="Tahoma" pitchFamily="34" charset="0"/>
                <a:cs typeface="Tahoma" pitchFamily="34" charset="0"/>
              </a:rPr>
              <a:t>Los instrumentos de participación más utilizados son la obtención de subvenciones y las encuestas ciudadanas.</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Obtención </a:t>
            </a:r>
            <a:r>
              <a:rPr lang="es-ES" sz="800" dirty="0">
                <a:latin typeface="Tahoma" pitchFamily="34" charset="0"/>
                <a:ea typeface="Tahoma" pitchFamily="34" charset="0"/>
                <a:cs typeface="Tahoma" pitchFamily="34" charset="0"/>
              </a:rPr>
              <a:t>de </a:t>
            </a:r>
            <a:r>
              <a:rPr lang="es-ES" sz="800" dirty="0" smtClean="0">
                <a:latin typeface="Tahoma" pitchFamily="34" charset="0"/>
                <a:ea typeface="Tahoma" pitchFamily="34" charset="0"/>
                <a:cs typeface="Tahoma" pitchFamily="34" charset="0"/>
              </a:rPr>
              <a:t>subvenciones (71.2</a:t>
            </a:r>
            <a:r>
              <a:rPr lang="es-ES" sz="800" dirty="0">
                <a:latin typeface="Tahoma" pitchFamily="34" charset="0"/>
                <a:ea typeface="Tahoma" pitchFamily="34" charset="0"/>
                <a:cs typeface="Tahoma" pitchFamily="34" charset="0"/>
              </a:rPr>
              <a:t>%; 79.1%; 77.8</a:t>
            </a:r>
            <a:r>
              <a:rPr lang="es-ES" sz="800" dirty="0" smtClean="0">
                <a:latin typeface="Tahoma" pitchFamily="34" charset="0"/>
                <a:ea typeface="Tahoma" pitchFamily="34" charset="0"/>
                <a:cs typeface="Tahoma" pitchFamily="34" charset="0"/>
              </a:rPr>
              <a:t>%)</a:t>
            </a:r>
          </a:p>
          <a:p>
            <a:pPr marL="800100" lvl="1" indent="-342900" algn="just" fontAlgn="base">
              <a:spcBef>
                <a:spcPct val="0"/>
              </a:spcBef>
              <a:spcAft>
                <a:spcPct val="0"/>
              </a:spcAft>
              <a:buFont typeface="Arial" pitchFamily="34" charset="0"/>
              <a:buChar char="•"/>
            </a:pPr>
            <a:r>
              <a:rPr lang="es-ES" sz="800" dirty="0" smtClean="0">
                <a:latin typeface="Tahoma" pitchFamily="34" charset="0"/>
                <a:ea typeface="Tahoma" pitchFamily="34" charset="0"/>
                <a:cs typeface="Tahoma" pitchFamily="34" charset="0"/>
              </a:rPr>
              <a:t>Encuestas </a:t>
            </a:r>
            <a:r>
              <a:rPr lang="es-ES" sz="800" dirty="0">
                <a:latin typeface="Tahoma" pitchFamily="34" charset="0"/>
                <a:ea typeface="Tahoma" pitchFamily="34" charset="0"/>
                <a:cs typeface="Tahoma" pitchFamily="34" charset="0"/>
              </a:rPr>
              <a:t>ciudadanas (56.4%; 60.8%; 70.6%).</a:t>
            </a:r>
          </a:p>
        </p:txBody>
      </p:sp>
      <p:graphicFrame>
        <p:nvGraphicFramePr>
          <p:cNvPr id="18" name="17 Gráfico">
            <a:extLst>
              <a:ext uri="{FF2B5EF4-FFF2-40B4-BE49-F238E27FC236}">
                <a16:creationId xmlns:lc="http://schemas.openxmlformats.org/drawingml/2006/lockedCanvas" xmlns:a16="http://schemas.microsoft.com/office/drawing/2014/main" xmlns:wps="http://schemas.microsoft.com/office/word/2010/wordprocessingShape" xmlns:wpi="http://schemas.microsoft.com/office/word/2010/wordprocessingInk" xmlns:wpg="http://schemas.microsoft.com/office/word/2010/wordprocessingGroup" xmlns:w16se="http://schemas.microsoft.com/office/word/2015/wordml/symex"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id="{2A46AF0D-3F42-47A7-89F1-99A53A3D51E9}"/>
              </a:ext>
            </a:extLst>
          </p:cNvPr>
          <p:cNvGraphicFramePr/>
          <p:nvPr/>
        </p:nvGraphicFramePr>
        <p:xfrm>
          <a:off x="1463135" y="2758045"/>
          <a:ext cx="6125734" cy="3744760"/>
        </p:xfrm>
        <a:graphic>
          <a:graphicData uri="http://schemas.openxmlformats.org/drawingml/2006/chart">
            <c:chart xmlns:c="http://schemas.openxmlformats.org/drawingml/2006/chart" xmlns:r="http://schemas.openxmlformats.org/officeDocument/2006/relationships" r:id="rId2"/>
          </a:graphicData>
        </a:graphic>
      </p:graphicFrame>
      <p:sp>
        <p:nvSpPr>
          <p:cNvPr id="23554" name="Cuadro de texto 14"/>
          <p:cNvSpPr txBox="1">
            <a:spLocks noChangeArrowheads="1"/>
          </p:cNvSpPr>
          <p:nvPr/>
        </p:nvSpPr>
        <p:spPr bwMode="auto">
          <a:xfrm>
            <a:off x="1471761" y="2564904"/>
            <a:ext cx="6124575" cy="153888"/>
          </a:xfrm>
          <a:prstGeom prst="rect">
            <a:avLst/>
          </a:prstGeom>
          <a:solidFill>
            <a:schemeClr val="accent6">
              <a:lumMod val="20000"/>
              <a:lumOff val="80000"/>
            </a:schemeClr>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s-ES" sz="1000" b="1" dirty="0">
                <a:latin typeface="Tahoma" pitchFamily="34" charset="0"/>
                <a:ea typeface="Tahoma" pitchFamily="34" charset="0"/>
                <a:cs typeface="Tahoma" pitchFamily="34" charset="0"/>
              </a:rPr>
              <a:t>V</a:t>
            </a:r>
            <a:r>
              <a:rPr kumimoji="0" lang="es-ES" sz="1000" b="1" i="0" u="none" strike="noStrike" cap="none" normalizeH="0" baseline="0" dirty="0" smtClean="0">
                <a:ln>
                  <a:noFill/>
                </a:ln>
                <a:effectLst/>
                <a:latin typeface="Tahoma" pitchFamily="34" charset="0"/>
                <a:ea typeface="Tahoma" pitchFamily="34" charset="0"/>
                <a:cs typeface="Tahoma" pitchFamily="34" charset="0"/>
              </a:rPr>
              <a:t>aloración de la utilidad de las formas de participación utilizadas (muy útil + bastante útil)</a:t>
            </a:r>
            <a:endParaRPr kumimoji="0" lang="es-ES" sz="1000" b="0" i="0" u="none" strike="noStrike" cap="none" normalizeH="0" baseline="0" dirty="0" smtClean="0">
              <a:ln>
                <a:noFill/>
              </a:ln>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1115616" y="260648"/>
            <a:ext cx="7560840" cy="451406"/>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Dinamización de la participación territorial</a:t>
            </a:r>
            <a:endParaRPr lang="es-ES" sz="1400" b="1" dirty="0">
              <a:latin typeface="Tahoma" pitchFamily="34" charset="0"/>
              <a:ea typeface="Tahoma" pitchFamily="34" charset="0"/>
              <a:cs typeface="Tahoma" pitchFamily="34" charset="0"/>
            </a:endParaRPr>
          </a:p>
        </p:txBody>
      </p:sp>
      <p:sp>
        <p:nvSpPr>
          <p:cNvPr id="8" name="Rectangle 3"/>
          <p:cNvSpPr>
            <a:spLocks noChangeArrowheads="1"/>
          </p:cNvSpPr>
          <p:nvPr/>
        </p:nvSpPr>
        <p:spPr bwMode="auto">
          <a:xfrm>
            <a:off x="179512" y="692696"/>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ES" sz="1200" i="1" dirty="0" smtClean="0">
                <a:latin typeface="Tahoma" pitchFamily="34" charset="0"/>
                <a:ea typeface="Tahoma" pitchFamily="34" charset="0"/>
                <a:cs typeface="Tahoma" pitchFamily="34" charset="0"/>
              </a:rPr>
              <a:t>M</a:t>
            </a:r>
            <a:r>
              <a:rPr kumimoji="0" lang="es-ES" sz="1200" b="0" i="1" u="none" strike="noStrike" cap="none" normalizeH="0" dirty="0" smtClean="0">
                <a:ln>
                  <a:noFill/>
                </a:ln>
                <a:solidFill>
                  <a:schemeClr val="tx1"/>
                </a:solidFill>
                <a:effectLst/>
                <a:latin typeface="Tahoma" pitchFamily="34" charset="0"/>
                <a:ea typeface="Tahoma" pitchFamily="34" charset="0"/>
                <a:cs typeface="Tahoma" pitchFamily="34" charset="0"/>
              </a:rPr>
              <a:t>edida a través del funcionamiento y la actividad de las juntas municipales y vecinales</a:t>
            </a:r>
            <a:endParaRPr kumimoji="0" lang="es-ES" sz="1200" b="0" i="1"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
        <p:nvSpPr>
          <p:cNvPr id="13" name="Rectangle 3"/>
          <p:cNvSpPr>
            <a:spLocks noChangeArrowheads="1"/>
          </p:cNvSpPr>
          <p:nvPr/>
        </p:nvSpPr>
        <p:spPr bwMode="auto">
          <a:xfrm>
            <a:off x="251520" y="1070734"/>
            <a:ext cx="8496944" cy="2862322"/>
          </a:xfrm>
          <a:prstGeom prst="rect">
            <a:avLst/>
          </a:prstGeom>
          <a:solidFill>
            <a:schemeClr val="tx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AutoNum type="arabicPeriod"/>
              <a:tabLst/>
            </a:pPr>
            <a:r>
              <a:rPr lang="es-ES" sz="1000" b="1" dirty="0" smtClean="0">
                <a:latin typeface="Tahoma" pitchFamily="34" charset="0"/>
                <a:ea typeface="Tahoma" pitchFamily="34" charset="0"/>
                <a:cs typeface="Tahoma" pitchFamily="34" charset="0"/>
              </a:rPr>
              <a:t>Estabilidad </a:t>
            </a:r>
            <a:r>
              <a:rPr lang="es-ES" sz="1000" b="1" dirty="0">
                <a:latin typeface="Tahoma" pitchFamily="34" charset="0"/>
                <a:ea typeface="Tahoma" pitchFamily="34" charset="0"/>
                <a:cs typeface="Tahoma" pitchFamily="34" charset="0"/>
              </a:rPr>
              <a:t>de la estructura de funcionamiento</a:t>
            </a:r>
            <a:r>
              <a:rPr lang="es-ES" sz="1000" dirty="0">
                <a:latin typeface="Tahoma" pitchFamily="34" charset="0"/>
                <a:ea typeface="Tahoma" pitchFamily="34" charset="0"/>
                <a:cs typeface="Tahoma" pitchFamily="34" charset="0"/>
              </a:rPr>
              <a:t>. Existe una estructura, tal y como se recoge en el reglamento de participación ciudadana, compuesta por el presidente, los vocales de los diferentes grupos políticos municipales y representantes de asociaciones. Esta estructura se mantiene en el </a:t>
            </a:r>
            <a:r>
              <a:rPr lang="es-ES" sz="1000" dirty="0" smtClean="0">
                <a:latin typeface="Tahoma" pitchFamily="34" charset="0"/>
                <a:ea typeface="Tahoma" pitchFamily="34" charset="0"/>
                <a:cs typeface="Tahoma" pitchFamily="34" charset="0"/>
              </a:rPr>
              <a:t>tiempo.</a:t>
            </a:r>
          </a:p>
          <a:p>
            <a:pPr marL="342900" marR="0" lvl="0" indent="-342900" algn="just" defTabSz="914400" rtl="0" eaLnBrk="1" fontAlgn="base" latinLnBrk="0" hangingPunct="1">
              <a:lnSpc>
                <a:spcPct val="100000"/>
              </a:lnSpc>
              <a:spcBef>
                <a:spcPct val="0"/>
              </a:spcBef>
              <a:spcAft>
                <a:spcPct val="0"/>
              </a:spcAft>
              <a:buClrTx/>
              <a:buSzTx/>
              <a:buAutoNum type="arabicPeriod"/>
              <a:tabLst/>
            </a:pPr>
            <a:r>
              <a:rPr lang="es-ES" sz="1000" b="1" dirty="0" smtClean="0">
                <a:latin typeface="Tahoma" pitchFamily="34" charset="0"/>
                <a:ea typeface="Tahoma" pitchFamily="34" charset="0"/>
                <a:cs typeface="Tahoma" pitchFamily="34" charset="0"/>
              </a:rPr>
              <a:t>Alto </a:t>
            </a:r>
            <a:r>
              <a:rPr lang="es-ES" sz="1000" b="1" dirty="0">
                <a:latin typeface="Tahoma" pitchFamily="34" charset="0"/>
                <a:ea typeface="Tahoma" pitchFamily="34" charset="0"/>
                <a:cs typeface="Tahoma" pitchFamily="34" charset="0"/>
              </a:rPr>
              <a:t>grado de identificación de los representantes institucionales y bajo grado de identificación de los representantes asociativos</a:t>
            </a:r>
            <a:r>
              <a:rPr lang="es-ES" sz="1000" dirty="0">
                <a:latin typeface="Tahoma" pitchFamily="34" charset="0"/>
                <a:ea typeface="Tahoma" pitchFamily="34" charset="0"/>
                <a:cs typeface="Tahoma" pitchFamily="34" charset="0"/>
              </a:rPr>
              <a:t>. Se produce una brecha entre la representación institucional (presidente y vocales) y la representación asociativa. Y dentro de ésta segunda entre la representación de las asociaciones vecinales y el resto. La representación institucional está claramente identificada (nombres y apellidos, cargo representativo, etc.). En el caso de la representación asociativa, la identificación en el caso de las asociaciones vecinales es más evidente (se reconoce en la documentación las personas o, en su caso las asociaciones, que son miembros del pleno) que para el resto de entidades que identifica el reglamento como miembros de pleno de derecho (con voz y sin voto</a:t>
            </a:r>
            <a:r>
              <a:rPr lang="es-ES" sz="1000" dirty="0" smtClean="0">
                <a:latin typeface="Tahoma" pitchFamily="34" charset="0"/>
                <a:ea typeface="Tahoma" pitchFamily="34" charset="0"/>
                <a:cs typeface="Tahoma" pitchFamily="34" charset="0"/>
              </a:rPr>
              <a:t>).</a:t>
            </a:r>
          </a:p>
          <a:p>
            <a:pPr marL="342900" marR="0" lvl="0" indent="-342900" algn="just" defTabSz="914400" rtl="0" eaLnBrk="1" fontAlgn="base" latinLnBrk="0" hangingPunct="1">
              <a:lnSpc>
                <a:spcPct val="100000"/>
              </a:lnSpc>
              <a:spcBef>
                <a:spcPct val="0"/>
              </a:spcBef>
              <a:spcAft>
                <a:spcPct val="0"/>
              </a:spcAft>
              <a:buClrTx/>
              <a:buSzTx/>
              <a:buAutoNum type="arabicPeriod"/>
              <a:tabLst/>
            </a:pPr>
            <a:r>
              <a:rPr lang="es-ES" sz="1000" b="1" dirty="0" err="1" smtClean="0">
                <a:latin typeface="Tahoma" pitchFamily="34" charset="0"/>
                <a:ea typeface="Tahoma" pitchFamily="34" charset="0"/>
                <a:cs typeface="Tahoma" pitchFamily="34" charset="0"/>
              </a:rPr>
              <a:t>Rutinización</a:t>
            </a:r>
            <a:r>
              <a:rPr lang="es-ES" sz="1000" b="1" dirty="0" smtClean="0">
                <a:latin typeface="Tahoma" pitchFamily="34" charset="0"/>
                <a:ea typeface="Tahoma" pitchFamily="34" charset="0"/>
                <a:cs typeface="Tahoma" pitchFamily="34" charset="0"/>
              </a:rPr>
              <a:t> </a:t>
            </a:r>
            <a:r>
              <a:rPr lang="es-ES" sz="1000" b="1" dirty="0">
                <a:latin typeface="Tahoma" pitchFamily="34" charset="0"/>
                <a:ea typeface="Tahoma" pitchFamily="34" charset="0"/>
                <a:cs typeface="Tahoma" pitchFamily="34" charset="0"/>
              </a:rPr>
              <a:t>de los procedimientos</a:t>
            </a:r>
            <a:r>
              <a:rPr lang="es-ES" sz="1000" dirty="0">
                <a:latin typeface="Tahoma" pitchFamily="34" charset="0"/>
                <a:ea typeface="Tahoma" pitchFamily="34" charset="0"/>
                <a:cs typeface="Tahoma" pitchFamily="34" charset="0"/>
              </a:rPr>
              <a:t>. Se observa un funcionamiento muy centrado en los procedimientos </a:t>
            </a:r>
            <a:r>
              <a:rPr lang="es-ES" sz="1000" dirty="0" smtClean="0">
                <a:latin typeface="Tahoma" pitchFamily="34" charset="0"/>
                <a:ea typeface="Tahoma" pitchFamily="34" charset="0"/>
                <a:cs typeface="Tahoma" pitchFamily="34" charset="0"/>
              </a:rPr>
              <a:t>administrativos.</a:t>
            </a:r>
          </a:p>
          <a:p>
            <a:pPr marL="342900" marR="0" lvl="0" indent="-342900" algn="just" defTabSz="914400" rtl="0" eaLnBrk="1" fontAlgn="base" latinLnBrk="0" hangingPunct="1">
              <a:lnSpc>
                <a:spcPct val="100000"/>
              </a:lnSpc>
              <a:spcBef>
                <a:spcPct val="0"/>
              </a:spcBef>
              <a:spcAft>
                <a:spcPct val="0"/>
              </a:spcAft>
              <a:buClrTx/>
              <a:buSzTx/>
              <a:buAutoNum type="arabicPeriod"/>
              <a:tabLst/>
            </a:pPr>
            <a:r>
              <a:rPr lang="es-ES" sz="1000" b="1" dirty="0" smtClean="0">
                <a:latin typeface="Tahoma" pitchFamily="34" charset="0"/>
                <a:ea typeface="Tahoma" pitchFamily="34" charset="0"/>
                <a:cs typeface="Tahoma" pitchFamily="34" charset="0"/>
              </a:rPr>
              <a:t>Inercia </a:t>
            </a:r>
            <a:r>
              <a:rPr lang="es-ES" sz="1000" b="1" dirty="0">
                <a:latin typeface="Tahoma" pitchFamily="34" charset="0"/>
                <a:ea typeface="Tahoma" pitchFamily="34" charset="0"/>
                <a:cs typeface="Tahoma" pitchFamily="34" charset="0"/>
              </a:rPr>
              <a:t>de funcionamiento. </a:t>
            </a:r>
            <a:r>
              <a:rPr lang="es-ES" sz="1000" dirty="0">
                <a:latin typeface="Tahoma" pitchFamily="34" charset="0"/>
                <a:ea typeface="Tahoma" pitchFamily="34" charset="0"/>
                <a:cs typeface="Tahoma" pitchFamily="34" charset="0"/>
              </a:rPr>
              <a:t>Como consecuencia del punto anterior se produce una mecanización del proceso. Los plenos tienen que realizarse periódicamente, en un tiempo concreto, lo que significa que hay que dar contenido a ese espacio de participación. Hecho que se consigue informando del seguimiento llevado a cabo sobre los expedientes </a:t>
            </a:r>
            <a:r>
              <a:rPr lang="es-ES" sz="1000" dirty="0" smtClean="0">
                <a:latin typeface="Tahoma" pitchFamily="34" charset="0"/>
                <a:ea typeface="Tahoma" pitchFamily="34" charset="0"/>
                <a:cs typeface="Tahoma" pitchFamily="34" charset="0"/>
              </a:rPr>
              <a:t>administrativos.</a:t>
            </a:r>
          </a:p>
          <a:p>
            <a:pPr marL="342900" marR="0" lvl="0" indent="-342900" algn="just" defTabSz="914400" rtl="0" eaLnBrk="1" fontAlgn="base" latinLnBrk="0" hangingPunct="1">
              <a:lnSpc>
                <a:spcPct val="100000"/>
              </a:lnSpc>
              <a:spcBef>
                <a:spcPct val="0"/>
              </a:spcBef>
              <a:spcAft>
                <a:spcPct val="0"/>
              </a:spcAft>
              <a:buClrTx/>
              <a:buSzTx/>
              <a:buAutoNum type="arabicPeriod"/>
              <a:tabLst/>
            </a:pPr>
            <a:r>
              <a:rPr lang="es-ES" sz="1000" b="1" dirty="0" smtClean="0">
                <a:latin typeface="Tahoma" pitchFamily="34" charset="0"/>
                <a:ea typeface="Tahoma" pitchFamily="34" charset="0"/>
                <a:cs typeface="Tahoma" pitchFamily="34" charset="0"/>
              </a:rPr>
              <a:t>Gestión </a:t>
            </a:r>
            <a:r>
              <a:rPr lang="es-ES" sz="1000" b="1" dirty="0">
                <a:latin typeface="Tahoma" pitchFamily="34" charset="0"/>
                <a:ea typeface="Tahoma" pitchFamily="34" charset="0"/>
                <a:cs typeface="Tahoma" pitchFamily="34" charset="0"/>
              </a:rPr>
              <a:t>de la burocracia. </a:t>
            </a:r>
            <a:r>
              <a:rPr lang="es-ES" sz="1000" dirty="0">
                <a:latin typeface="Tahoma" pitchFamily="34" charset="0"/>
                <a:ea typeface="Tahoma" pitchFamily="34" charset="0"/>
                <a:cs typeface="Tahoma" pitchFamily="34" charset="0"/>
              </a:rPr>
              <a:t>Esta forma de proceder provoca que se imponga y anteponga el seguimiento y la gestión de los procedimientos administrativos por encima de la dinamización de las estructuras de participación para involucrar a la ciudadanía en los asuntos </a:t>
            </a:r>
            <a:r>
              <a:rPr lang="es-ES" sz="1000" dirty="0" smtClean="0">
                <a:latin typeface="Tahoma" pitchFamily="34" charset="0"/>
                <a:ea typeface="Tahoma" pitchFamily="34" charset="0"/>
                <a:cs typeface="Tahoma" pitchFamily="34" charset="0"/>
              </a:rPr>
              <a:t>públicos.</a:t>
            </a:r>
          </a:p>
          <a:p>
            <a:pPr marL="342900" marR="0" lvl="0" indent="-342900" algn="just" defTabSz="914400" rtl="0" eaLnBrk="1" fontAlgn="base" latinLnBrk="0" hangingPunct="1">
              <a:lnSpc>
                <a:spcPct val="100000"/>
              </a:lnSpc>
              <a:spcBef>
                <a:spcPct val="0"/>
              </a:spcBef>
              <a:spcAft>
                <a:spcPct val="0"/>
              </a:spcAft>
              <a:buClrTx/>
              <a:buSzTx/>
              <a:buAutoNum type="arabicPeriod"/>
              <a:tabLst/>
            </a:pPr>
            <a:r>
              <a:rPr lang="es-ES" sz="1000" b="1" dirty="0" smtClean="0">
                <a:latin typeface="Tahoma" pitchFamily="34" charset="0"/>
                <a:ea typeface="Tahoma" pitchFamily="34" charset="0"/>
                <a:cs typeface="Tahoma" pitchFamily="34" charset="0"/>
              </a:rPr>
              <a:t>Limitado </a:t>
            </a:r>
            <a:r>
              <a:rPr lang="es-ES" sz="1000" b="1" dirty="0">
                <a:latin typeface="Tahoma" pitchFamily="34" charset="0"/>
                <a:ea typeface="Tahoma" pitchFamily="34" charset="0"/>
                <a:cs typeface="Tahoma" pitchFamily="34" charset="0"/>
              </a:rPr>
              <a:t>grado de recambio y renovación en la representación</a:t>
            </a:r>
            <a:r>
              <a:rPr lang="es-ES" sz="1000" dirty="0">
                <a:latin typeface="Tahoma" pitchFamily="34" charset="0"/>
                <a:ea typeface="Tahoma" pitchFamily="34" charset="0"/>
                <a:cs typeface="Tahoma" pitchFamily="34" charset="0"/>
              </a:rPr>
              <a:t>, tanto de la parte institucional (presidencia y vocalías), como de la parte asociativa. En este segundo ámbito, además, produce una continuidad tanto en las personas representantes como en las entidades miembro</a:t>
            </a:r>
            <a:r>
              <a:rPr lang="es-ES" sz="1000" dirty="0" smtClean="0">
                <a:latin typeface="Tahoma" pitchFamily="34" charset="0"/>
                <a:ea typeface="Tahoma" pitchFamily="34" charset="0"/>
                <a:cs typeface="Tahoma" pitchFamily="34" charset="0"/>
              </a:rPr>
              <a:t>.</a:t>
            </a:r>
            <a:endParaRPr lang="es-ES" sz="1000" dirty="0">
              <a:latin typeface="Tahoma" pitchFamily="34" charset="0"/>
              <a:ea typeface="Tahoma" pitchFamily="34" charset="0"/>
              <a:cs typeface="Tahoma" pitchFamily="34" charset="0"/>
            </a:endParaRPr>
          </a:p>
        </p:txBody>
      </p:sp>
      <p:sp>
        <p:nvSpPr>
          <p:cNvPr id="10" name="Rectangle 3"/>
          <p:cNvSpPr>
            <a:spLocks noChangeArrowheads="1"/>
          </p:cNvSpPr>
          <p:nvPr/>
        </p:nvSpPr>
        <p:spPr bwMode="auto">
          <a:xfrm>
            <a:off x="251520" y="4178984"/>
            <a:ext cx="8496944" cy="1554272"/>
          </a:xfrm>
          <a:prstGeom prst="rect">
            <a:avLst/>
          </a:prstGeom>
          <a:solidFill>
            <a:schemeClr val="accent6">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lvl="0" indent="-228600" algn="just" fontAlgn="base">
              <a:spcBef>
                <a:spcPct val="0"/>
              </a:spcBef>
              <a:spcAft>
                <a:spcPts val="1000"/>
              </a:spcAft>
              <a:buAutoNum type="arabicPeriod"/>
            </a:pPr>
            <a:r>
              <a:rPr kumimoji="0" lang="es-ES" sz="10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Las juntas municipales y vecinales no son agentes dinamizadores de sus distritos.</a:t>
            </a:r>
          </a:p>
          <a:p>
            <a:pPr marL="228600" lvl="0" indent="-228600" algn="just" fontAlgn="base">
              <a:spcBef>
                <a:spcPct val="0"/>
              </a:spcBef>
              <a:spcAft>
                <a:spcPts val="1000"/>
              </a:spcAft>
              <a:buAutoNum type="arabicPeriod"/>
            </a:pPr>
            <a:r>
              <a:rPr kumimoji="0" lang="es-ES" sz="10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Las juntas municipales y vecinales son órganos de gestión de necesidades urgentes y vinculadas al corto plazo. No desarrollan una visión estratégica (visión de barrio)</a:t>
            </a:r>
          </a:p>
          <a:p>
            <a:pPr marL="228600" lvl="0" indent="-228600" algn="just" fontAlgn="base">
              <a:spcBef>
                <a:spcPct val="0"/>
              </a:spcBef>
              <a:spcAft>
                <a:spcPts val="1000"/>
              </a:spcAft>
              <a:buAutoNum type="arabicPeriod"/>
            </a:pPr>
            <a:r>
              <a:rPr kumimoji="0" lang="es-ES" sz="10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Las juntas municipales y vecinales ejecutan un porcentaje mínimo de las competencias asignadas. No disponen de medios y recursos económicos y humanos para su ejecución.</a:t>
            </a:r>
          </a:p>
          <a:p>
            <a:pPr marL="228600" lvl="0" indent="-228600" algn="just" fontAlgn="base">
              <a:spcBef>
                <a:spcPct val="0"/>
              </a:spcBef>
              <a:spcAft>
                <a:spcPts val="1000"/>
              </a:spcAft>
              <a:buAutoNum type="arabicPeriod"/>
            </a:pPr>
            <a:r>
              <a:rPr kumimoji="0" lang="es-ES" sz="10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Existe un desajuste entre las demandas y necesidades de la ciudadanía y la respuesta dada respuesta dada por las juntas municipales y vecinales (incluido el resultado).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1115616" y="260648"/>
            <a:ext cx="7560840"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Dinamización de la participación sectorial</a:t>
            </a:r>
            <a:endParaRPr lang="es-ES" sz="1400" b="1" dirty="0">
              <a:latin typeface="Tahoma" pitchFamily="34" charset="0"/>
              <a:ea typeface="Tahoma" pitchFamily="34" charset="0"/>
              <a:cs typeface="Tahoma" pitchFamily="34" charset="0"/>
            </a:endParaRPr>
          </a:p>
        </p:txBody>
      </p:sp>
      <p:sp>
        <p:nvSpPr>
          <p:cNvPr id="8" name="Rectangle 3"/>
          <p:cNvSpPr>
            <a:spLocks noChangeArrowheads="1"/>
          </p:cNvSpPr>
          <p:nvPr/>
        </p:nvSpPr>
        <p:spPr bwMode="auto">
          <a:xfrm>
            <a:off x="179512" y="807095"/>
            <a:ext cx="849694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ES" sz="1200" i="1" dirty="0" smtClean="0">
                <a:latin typeface="Tahoma" pitchFamily="34" charset="0"/>
                <a:ea typeface="Tahoma" pitchFamily="34" charset="0"/>
                <a:cs typeface="Tahoma" pitchFamily="34" charset="0"/>
              </a:rPr>
              <a:t>M</a:t>
            </a:r>
            <a:r>
              <a:rPr kumimoji="0" lang="es-ES" sz="1200" b="0" i="1" u="none" strike="noStrike" cap="none" normalizeH="0" dirty="0" smtClean="0">
                <a:ln>
                  <a:noFill/>
                </a:ln>
                <a:solidFill>
                  <a:schemeClr val="tx1"/>
                </a:solidFill>
                <a:effectLst/>
                <a:latin typeface="Tahoma" pitchFamily="34" charset="0"/>
                <a:ea typeface="Tahoma" pitchFamily="34" charset="0"/>
                <a:cs typeface="Tahoma" pitchFamily="34" charset="0"/>
              </a:rPr>
              <a:t>edida a través del funcionamiento y la actividad del Consejo de la Ciudad y los consejos sectoriales de acción social y cultural</a:t>
            </a:r>
            <a:endParaRPr kumimoji="0" lang="es-ES" sz="1200" b="0" i="1"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
        <p:nvSpPr>
          <p:cNvPr id="10" name="Rectangle 3"/>
          <p:cNvSpPr>
            <a:spLocks noChangeArrowheads="1"/>
          </p:cNvSpPr>
          <p:nvPr/>
        </p:nvSpPr>
        <p:spPr bwMode="auto">
          <a:xfrm>
            <a:off x="251520" y="1463293"/>
            <a:ext cx="8496944" cy="3477875"/>
          </a:xfrm>
          <a:prstGeom prst="rect">
            <a:avLst/>
          </a:prstGeom>
          <a:solidFill>
            <a:schemeClr val="accent6">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ES" sz="1000" b="1" dirty="0" smtClean="0">
                <a:latin typeface="Tahoma" pitchFamily="34" charset="0"/>
                <a:ea typeface="Tahoma" pitchFamily="34" charset="0"/>
                <a:cs typeface="Tahoma" pitchFamily="34" charset="0"/>
              </a:rPr>
              <a:t>General</a:t>
            </a:r>
          </a:p>
          <a:p>
            <a:endParaRPr lang="es-ES" sz="1000" dirty="0">
              <a:latin typeface="Tahoma" pitchFamily="34" charset="0"/>
              <a:ea typeface="Tahoma" pitchFamily="34" charset="0"/>
              <a:cs typeface="Tahoma" pitchFamily="34" charset="0"/>
            </a:endParaRPr>
          </a:p>
          <a:p>
            <a:pPr marL="228600" indent="-228600">
              <a:buAutoNum type="arabicPeriod"/>
            </a:pPr>
            <a:r>
              <a:rPr lang="es-ES" sz="1000" dirty="0" smtClean="0">
                <a:latin typeface="Tahoma" pitchFamily="34" charset="0"/>
                <a:ea typeface="Tahoma" pitchFamily="34" charset="0"/>
                <a:cs typeface="Tahoma" pitchFamily="34" charset="0"/>
              </a:rPr>
              <a:t>Existe </a:t>
            </a:r>
            <a:r>
              <a:rPr lang="es-ES" sz="1000" dirty="0">
                <a:latin typeface="Tahoma" pitchFamily="34" charset="0"/>
                <a:ea typeface="Tahoma" pitchFamily="34" charset="0"/>
                <a:cs typeface="Tahoma" pitchFamily="34" charset="0"/>
              </a:rPr>
              <a:t>un diferente grado de desarrollo y consolidación. </a:t>
            </a:r>
            <a:endParaRPr lang="es-ES" sz="1000" dirty="0" smtClean="0">
              <a:latin typeface="Tahoma" pitchFamily="34" charset="0"/>
              <a:ea typeface="Tahoma" pitchFamily="34" charset="0"/>
              <a:cs typeface="Tahoma" pitchFamily="34" charset="0"/>
            </a:endParaRPr>
          </a:p>
          <a:p>
            <a:pPr marL="228600" indent="-228600">
              <a:buAutoNum type="arabicPeriod"/>
            </a:pPr>
            <a:r>
              <a:rPr lang="es-ES" sz="1000" dirty="0" smtClean="0">
                <a:latin typeface="Tahoma" pitchFamily="34" charset="0"/>
                <a:ea typeface="Tahoma" pitchFamily="34" charset="0"/>
                <a:cs typeface="Tahoma" pitchFamily="34" charset="0"/>
              </a:rPr>
              <a:t>No </a:t>
            </a:r>
            <a:r>
              <a:rPr lang="es-ES" sz="1000" dirty="0">
                <a:latin typeface="Tahoma" pitchFamily="34" charset="0"/>
                <a:ea typeface="Tahoma" pitchFamily="34" charset="0"/>
                <a:cs typeface="Tahoma" pitchFamily="34" charset="0"/>
              </a:rPr>
              <a:t>existe una planificación por objetivos. </a:t>
            </a:r>
            <a:endParaRPr lang="es-ES" sz="1000" dirty="0" smtClean="0">
              <a:latin typeface="Tahoma" pitchFamily="34" charset="0"/>
              <a:ea typeface="Tahoma" pitchFamily="34" charset="0"/>
              <a:cs typeface="Tahoma" pitchFamily="34" charset="0"/>
            </a:endParaRPr>
          </a:p>
          <a:p>
            <a:pPr marL="228600" indent="-228600"/>
            <a:endParaRPr lang="es-ES" sz="1000" b="1" dirty="0" smtClean="0">
              <a:latin typeface="Tahoma" pitchFamily="34" charset="0"/>
              <a:ea typeface="Tahoma" pitchFamily="34" charset="0"/>
              <a:cs typeface="Tahoma" pitchFamily="34" charset="0"/>
            </a:endParaRPr>
          </a:p>
          <a:p>
            <a:pPr marL="228600" indent="-228600"/>
            <a:r>
              <a:rPr lang="es-ES" sz="1000" b="1" dirty="0" smtClean="0">
                <a:latin typeface="Tahoma" pitchFamily="34" charset="0"/>
                <a:ea typeface="Tahoma" pitchFamily="34" charset="0"/>
                <a:cs typeface="Tahoma" pitchFamily="34" charset="0"/>
              </a:rPr>
              <a:t>Consejo de la Ciudad</a:t>
            </a:r>
            <a:endParaRPr lang="es-ES" sz="1000" dirty="0" smtClean="0">
              <a:latin typeface="Tahoma" pitchFamily="34" charset="0"/>
              <a:ea typeface="Tahoma" pitchFamily="34" charset="0"/>
              <a:cs typeface="Tahoma" pitchFamily="34" charset="0"/>
            </a:endParaRPr>
          </a:p>
          <a:p>
            <a:pPr marL="228600" indent="-228600">
              <a:buAutoNum type="arabicPeriod"/>
            </a:pPr>
            <a:endParaRPr lang="es-ES" sz="1000" dirty="0">
              <a:latin typeface="Tahoma" pitchFamily="34" charset="0"/>
              <a:ea typeface="Tahoma" pitchFamily="34" charset="0"/>
              <a:cs typeface="Tahoma" pitchFamily="34" charset="0"/>
            </a:endParaRPr>
          </a:p>
          <a:p>
            <a:pPr marL="228600" indent="-228600">
              <a:buAutoNum type="arabicPeriod"/>
            </a:pPr>
            <a:r>
              <a:rPr lang="es-ES" sz="1000" dirty="0" smtClean="0">
                <a:latin typeface="Tahoma" pitchFamily="34" charset="0"/>
                <a:ea typeface="Tahoma" pitchFamily="34" charset="0"/>
                <a:cs typeface="Tahoma" pitchFamily="34" charset="0"/>
              </a:rPr>
              <a:t>Se ha formalizado el hecho participativo sin dotarlo de un contenido específico y propio. </a:t>
            </a:r>
          </a:p>
          <a:p>
            <a:pPr marL="228600" indent="-228600">
              <a:buAutoNum type="arabicPeriod"/>
            </a:pPr>
            <a:r>
              <a:rPr lang="es-ES" sz="1000" dirty="0" smtClean="0">
                <a:latin typeface="Tahoma" pitchFamily="34" charset="0"/>
                <a:ea typeface="Tahoma" pitchFamily="34" charset="0"/>
                <a:cs typeface="Tahoma" pitchFamily="34" charset="0"/>
              </a:rPr>
              <a:t>Existe un claro desequilibrio en relación a la composición del órgano a favor de los representantes políticos.</a:t>
            </a:r>
          </a:p>
          <a:p>
            <a:pPr marL="228600" indent="-228600">
              <a:buAutoNum type="arabicPeriod"/>
            </a:pPr>
            <a:r>
              <a:rPr lang="es-ES" sz="1000" dirty="0" smtClean="0">
                <a:latin typeface="Tahoma" pitchFamily="34" charset="0"/>
                <a:ea typeface="Tahoma" pitchFamily="34" charset="0"/>
                <a:cs typeface="Tahoma" pitchFamily="34" charset="0"/>
              </a:rPr>
              <a:t>El </a:t>
            </a:r>
            <a:r>
              <a:rPr lang="es-ES" sz="1000" dirty="0">
                <a:latin typeface="Tahoma" pitchFamily="34" charset="0"/>
                <a:ea typeface="Tahoma" pitchFamily="34" charset="0"/>
                <a:cs typeface="Tahoma" pitchFamily="34" charset="0"/>
              </a:rPr>
              <a:t>Consejo de la Ciudad se encuentra huérfano de contenidos propios. Como consecuencia de ello es un órgano </a:t>
            </a:r>
            <a:r>
              <a:rPr lang="es-ES" sz="1000" dirty="0" smtClean="0">
                <a:latin typeface="Tahoma" pitchFamily="34" charset="0"/>
                <a:ea typeface="Tahoma" pitchFamily="34" charset="0"/>
                <a:cs typeface="Tahoma" pitchFamily="34" charset="0"/>
              </a:rPr>
              <a:t>informativo.</a:t>
            </a:r>
          </a:p>
          <a:p>
            <a:pPr marL="228600" indent="-228600">
              <a:buAutoNum type="arabicPeriod"/>
            </a:pPr>
            <a:r>
              <a:rPr lang="es-ES" sz="1000" dirty="0" smtClean="0">
                <a:latin typeface="Tahoma" pitchFamily="34" charset="0"/>
                <a:ea typeface="Tahoma" pitchFamily="34" charset="0"/>
                <a:cs typeface="Tahoma" pitchFamily="34" charset="0"/>
              </a:rPr>
              <a:t>Los </a:t>
            </a:r>
            <a:r>
              <a:rPr lang="es-ES" sz="1000" dirty="0">
                <a:latin typeface="Tahoma" pitchFamily="34" charset="0"/>
                <a:ea typeface="Tahoma" pitchFamily="34" charset="0"/>
                <a:cs typeface="Tahoma" pitchFamily="34" charset="0"/>
              </a:rPr>
              <a:t>temas a tratar no son temas de relevancia estratégica para la </a:t>
            </a:r>
            <a:r>
              <a:rPr lang="es-ES" sz="1000" dirty="0" smtClean="0">
                <a:latin typeface="Tahoma" pitchFamily="34" charset="0"/>
                <a:ea typeface="Tahoma" pitchFamily="34" charset="0"/>
                <a:cs typeface="Tahoma" pitchFamily="34" charset="0"/>
              </a:rPr>
              <a:t>ciudad.</a:t>
            </a:r>
          </a:p>
          <a:p>
            <a:pPr marL="228600" indent="-228600">
              <a:buAutoNum type="arabicPeriod"/>
            </a:pPr>
            <a:r>
              <a:rPr lang="es-ES" sz="1000" dirty="0" smtClean="0">
                <a:latin typeface="Tahoma" pitchFamily="34" charset="0"/>
                <a:ea typeface="Tahoma" pitchFamily="34" charset="0"/>
                <a:cs typeface="Tahoma" pitchFamily="34" charset="0"/>
              </a:rPr>
              <a:t>No </a:t>
            </a:r>
            <a:r>
              <a:rPr lang="es-ES" sz="1000" dirty="0">
                <a:latin typeface="Tahoma" pitchFamily="34" charset="0"/>
                <a:ea typeface="Tahoma" pitchFamily="34" charset="0"/>
                <a:cs typeface="Tahoma" pitchFamily="34" charset="0"/>
              </a:rPr>
              <a:t>hay vinculación inter-órganos, ni coordinación entre los diferentes órganos de participación sectorial.</a:t>
            </a:r>
          </a:p>
          <a:p>
            <a:r>
              <a:rPr lang="es-ES" sz="1000" b="1" dirty="0">
                <a:latin typeface="Tahoma" pitchFamily="34" charset="0"/>
                <a:ea typeface="Tahoma" pitchFamily="34" charset="0"/>
                <a:cs typeface="Tahoma" pitchFamily="34" charset="0"/>
              </a:rPr>
              <a:t> </a:t>
            </a:r>
            <a:endParaRPr lang="es-ES" sz="1000" dirty="0">
              <a:latin typeface="Tahoma" pitchFamily="34" charset="0"/>
              <a:ea typeface="Tahoma" pitchFamily="34" charset="0"/>
              <a:cs typeface="Tahoma" pitchFamily="34" charset="0"/>
            </a:endParaRPr>
          </a:p>
          <a:p>
            <a:r>
              <a:rPr lang="es-ES" sz="1000" b="1" dirty="0">
                <a:latin typeface="Tahoma" pitchFamily="34" charset="0"/>
                <a:ea typeface="Tahoma" pitchFamily="34" charset="0"/>
                <a:cs typeface="Tahoma" pitchFamily="34" charset="0"/>
              </a:rPr>
              <a:t>Consejo sectorial de Acción </a:t>
            </a:r>
            <a:r>
              <a:rPr lang="es-ES" sz="1000" b="1" dirty="0" smtClean="0">
                <a:latin typeface="Tahoma" pitchFamily="34" charset="0"/>
                <a:ea typeface="Tahoma" pitchFamily="34" charset="0"/>
                <a:cs typeface="Tahoma" pitchFamily="34" charset="0"/>
              </a:rPr>
              <a:t>Social</a:t>
            </a:r>
          </a:p>
          <a:p>
            <a:endParaRPr lang="es-ES" sz="1000" dirty="0" smtClean="0">
              <a:latin typeface="Tahoma" pitchFamily="34" charset="0"/>
              <a:ea typeface="Tahoma" pitchFamily="34" charset="0"/>
              <a:cs typeface="Tahoma" pitchFamily="34" charset="0"/>
            </a:endParaRPr>
          </a:p>
          <a:p>
            <a:pPr marL="228600" indent="-228600">
              <a:buAutoNum type="arabicPeriod"/>
            </a:pPr>
            <a:r>
              <a:rPr lang="es-ES" sz="1000" dirty="0" smtClean="0">
                <a:latin typeface="Tahoma" pitchFamily="34" charset="0"/>
                <a:ea typeface="Tahoma" pitchFamily="34" charset="0"/>
                <a:cs typeface="Tahoma" pitchFamily="34" charset="0"/>
              </a:rPr>
              <a:t>Existe </a:t>
            </a:r>
            <a:r>
              <a:rPr lang="es-ES" sz="1000" dirty="0">
                <a:latin typeface="Tahoma" pitchFamily="34" charset="0"/>
                <a:ea typeface="Tahoma" pitchFamily="34" charset="0"/>
                <a:cs typeface="Tahoma" pitchFamily="34" charset="0"/>
              </a:rPr>
              <a:t>un alto grado de implicación de las entidades </a:t>
            </a:r>
            <a:r>
              <a:rPr lang="es-ES" sz="1000" dirty="0" smtClean="0">
                <a:latin typeface="Tahoma" pitchFamily="34" charset="0"/>
                <a:ea typeface="Tahoma" pitchFamily="34" charset="0"/>
                <a:cs typeface="Tahoma" pitchFamily="34" charset="0"/>
              </a:rPr>
              <a:t>sociales.</a:t>
            </a:r>
          </a:p>
          <a:p>
            <a:pPr marL="228600" indent="-228600">
              <a:buAutoNum type="arabicPeriod"/>
            </a:pPr>
            <a:r>
              <a:rPr lang="es-ES" sz="1000" dirty="0" smtClean="0">
                <a:latin typeface="Tahoma" pitchFamily="34" charset="0"/>
                <a:ea typeface="Tahoma" pitchFamily="34" charset="0"/>
                <a:cs typeface="Tahoma" pitchFamily="34" charset="0"/>
              </a:rPr>
              <a:t>Prevalece </a:t>
            </a:r>
            <a:r>
              <a:rPr lang="es-ES" sz="1000" dirty="0">
                <a:latin typeface="Tahoma" pitchFamily="34" charset="0"/>
                <a:ea typeface="Tahoma" pitchFamily="34" charset="0"/>
                <a:cs typeface="Tahoma" pitchFamily="34" charset="0"/>
              </a:rPr>
              <a:t>el tratamiento de temas de interés para las asociaciones por encima de temas de interés </a:t>
            </a:r>
            <a:r>
              <a:rPr lang="es-ES" sz="1000" dirty="0" smtClean="0">
                <a:latin typeface="Tahoma" pitchFamily="34" charset="0"/>
                <a:ea typeface="Tahoma" pitchFamily="34" charset="0"/>
                <a:cs typeface="Tahoma" pitchFamily="34" charset="0"/>
              </a:rPr>
              <a:t>general.</a:t>
            </a:r>
          </a:p>
          <a:p>
            <a:pPr marL="228600" indent="-228600">
              <a:buAutoNum type="arabicPeriod"/>
            </a:pPr>
            <a:r>
              <a:rPr lang="es-ES" sz="1000" dirty="0" smtClean="0">
                <a:latin typeface="Tahoma" pitchFamily="34" charset="0"/>
                <a:ea typeface="Tahoma" pitchFamily="34" charset="0"/>
                <a:cs typeface="Tahoma" pitchFamily="34" charset="0"/>
              </a:rPr>
              <a:t>Es </a:t>
            </a:r>
            <a:r>
              <a:rPr lang="es-ES" sz="1000" dirty="0">
                <a:latin typeface="Tahoma" pitchFamily="34" charset="0"/>
                <a:ea typeface="Tahoma" pitchFamily="34" charset="0"/>
                <a:cs typeface="Tahoma" pitchFamily="34" charset="0"/>
              </a:rPr>
              <a:t>un órgano consolidado.</a:t>
            </a:r>
          </a:p>
          <a:p>
            <a:r>
              <a:rPr lang="es-ES" sz="1000" b="1" dirty="0">
                <a:latin typeface="Tahoma" pitchFamily="34" charset="0"/>
                <a:ea typeface="Tahoma" pitchFamily="34" charset="0"/>
                <a:cs typeface="Tahoma" pitchFamily="34" charset="0"/>
              </a:rPr>
              <a:t> </a:t>
            </a:r>
            <a:endParaRPr lang="es-ES" sz="1000" dirty="0">
              <a:latin typeface="Tahoma" pitchFamily="34" charset="0"/>
              <a:ea typeface="Tahoma" pitchFamily="34" charset="0"/>
              <a:cs typeface="Tahoma" pitchFamily="34" charset="0"/>
            </a:endParaRPr>
          </a:p>
          <a:p>
            <a:r>
              <a:rPr lang="es-ES" sz="1000" b="1" dirty="0">
                <a:latin typeface="Tahoma" pitchFamily="34" charset="0"/>
                <a:ea typeface="Tahoma" pitchFamily="34" charset="0"/>
                <a:cs typeface="Tahoma" pitchFamily="34" charset="0"/>
              </a:rPr>
              <a:t>Consejo de </a:t>
            </a:r>
            <a:r>
              <a:rPr lang="es-ES" sz="1000" b="1" dirty="0" smtClean="0">
                <a:latin typeface="Tahoma" pitchFamily="34" charset="0"/>
                <a:ea typeface="Tahoma" pitchFamily="34" charset="0"/>
                <a:cs typeface="Tahoma" pitchFamily="34" charset="0"/>
              </a:rPr>
              <a:t>Cultura</a:t>
            </a:r>
          </a:p>
          <a:p>
            <a:endParaRPr lang="es-ES" sz="1000" dirty="0">
              <a:latin typeface="Tahoma" pitchFamily="34" charset="0"/>
              <a:ea typeface="Tahoma" pitchFamily="34" charset="0"/>
              <a:cs typeface="Tahoma" pitchFamily="34" charset="0"/>
            </a:endParaRPr>
          </a:p>
          <a:p>
            <a:pPr marL="228600" indent="-228600">
              <a:buAutoNum type="arabicPeriod"/>
            </a:pPr>
            <a:r>
              <a:rPr lang="es-ES" sz="1000" dirty="0" smtClean="0">
                <a:latin typeface="Tahoma" pitchFamily="34" charset="0"/>
                <a:ea typeface="Tahoma" pitchFamily="34" charset="0"/>
                <a:cs typeface="Tahoma" pitchFamily="34" charset="0"/>
              </a:rPr>
              <a:t>Limitado </a:t>
            </a:r>
            <a:r>
              <a:rPr lang="es-ES" sz="1000" dirty="0">
                <a:latin typeface="Tahoma" pitchFamily="34" charset="0"/>
                <a:ea typeface="Tahoma" pitchFamily="34" charset="0"/>
                <a:cs typeface="Tahoma" pitchFamily="34" charset="0"/>
              </a:rPr>
              <a:t>recorrido de funcionamiento</a:t>
            </a:r>
            <a:r>
              <a:rPr lang="es-ES" sz="1000" dirty="0" smtClean="0">
                <a:latin typeface="Tahoma" pitchFamily="34" charset="0"/>
                <a:ea typeface="Tahoma" pitchFamily="34" charset="0"/>
                <a:cs typeface="Tahoma" pitchFamily="34" charset="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p:cNvSpPr txBox="1"/>
          <p:nvPr/>
        </p:nvSpPr>
        <p:spPr>
          <a:xfrm>
            <a:off x="323528" y="260648"/>
            <a:ext cx="8352928" cy="507831"/>
          </a:xfrm>
          <a:prstGeom prst="rect">
            <a:avLst/>
          </a:prstGeom>
          <a:noFill/>
        </p:spPr>
        <p:txBody>
          <a:bodyPr wrap="square" rtlCol="0">
            <a:spAutoFit/>
          </a:bodyPr>
          <a:lstStyle/>
          <a:p>
            <a:pPr algn="r">
              <a:lnSpc>
                <a:spcPct val="150000"/>
              </a:lnSpc>
            </a:pPr>
            <a:r>
              <a:rPr lang="es-ES" b="1" dirty="0" smtClean="0">
                <a:latin typeface="Tahoma" pitchFamily="34" charset="0"/>
                <a:ea typeface="Tahoma" pitchFamily="34" charset="0"/>
                <a:cs typeface="Tahoma" pitchFamily="34" charset="0"/>
              </a:rPr>
              <a:t>Análisis. </a:t>
            </a:r>
            <a:r>
              <a:rPr lang="es-ES" sz="1400" b="1" dirty="0" smtClean="0">
                <a:latin typeface="Tahoma" pitchFamily="34" charset="0"/>
                <a:ea typeface="Tahoma" pitchFamily="34" charset="0"/>
                <a:cs typeface="Tahoma" pitchFamily="34" charset="0"/>
              </a:rPr>
              <a:t>El ámbito de la participación individual y de la sociedad civil organizada</a:t>
            </a:r>
            <a:endParaRPr lang="es-ES" sz="1400" b="1" dirty="0">
              <a:latin typeface="Tahoma" pitchFamily="34" charset="0"/>
              <a:ea typeface="Tahoma" pitchFamily="34" charset="0"/>
              <a:cs typeface="Tahoma" pitchFamily="34" charset="0"/>
            </a:endParaRPr>
          </a:p>
        </p:txBody>
      </p:sp>
      <p:sp>
        <p:nvSpPr>
          <p:cNvPr id="7" name="Rectangle 3"/>
          <p:cNvSpPr>
            <a:spLocks noChangeArrowheads="1"/>
          </p:cNvSpPr>
          <p:nvPr/>
        </p:nvSpPr>
        <p:spPr bwMode="auto">
          <a:xfrm>
            <a:off x="251520" y="1447616"/>
            <a:ext cx="8496944" cy="1323439"/>
          </a:xfrm>
          <a:prstGeom prst="rect">
            <a:avLst/>
          </a:prstGeom>
          <a:solidFill>
            <a:schemeClr val="tx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 sz="1000" b="1" dirty="0" smtClean="0">
                <a:latin typeface="Tahoma" pitchFamily="34" charset="0"/>
                <a:ea typeface="Tahoma" pitchFamily="34" charset="0"/>
                <a:cs typeface="Tahoma" pitchFamily="34" charset="0"/>
              </a:rPr>
              <a:t>Con carácter general , los instrumentos que contempla el reglamento de participación para el ejercicio de la participación individual no han sido desarrollados en toda su extensión. </a:t>
            </a:r>
          </a:p>
          <a:p>
            <a:pPr algn="just"/>
            <a:endParaRPr lang="es-ES" sz="1000" b="1" dirty="0" smtClean="0">
              <a:latin typeface="Tahoma" pitchFamily="34" charset="0"/>
              <a:ea typeface="Tahoma" pitchFamily="34" charset="0"/>
              <a:cs typeface="Tahoma" pitchFamily="34" charset="0"/>
            </a:endParaRPr>
          </a:p>
          <a:p>
            <a:pPr marL="228600" indent="-228600" algn="just">
              <a:buAutoNum type="arabicPeriod"/>
            </a:pPr>
            <a:r>
              <a:rPr lang="es-ES" sz="1000" dirty="0" smtClean="0">
                <a:latin typeface="Tahoma" pitchFamily="34" charset="0"/>
                <a:ea typeface="Tahoma" pitchFamily="34" charset="0"/>
                <a:cs typeface="Tahoma" pitchFamily="34" charset="0"/>
              </a:rPr>
              <a:t>Iniciativa ciudadana. </a:t>
            </a:r>
          </a:p>
          <a:p>
            <a:pPr marL="228600" indent="-228600" algn="just">
              <a:buAutoNum type="arabicPeriod"/>
            </a:pPr>
            <a:r>
              <a:rPr lang="es-ES" sz="1000" dirty="0" smtClean="0">
                <a:latin typeface="Tahoma" pitchFamily="34" charset="0"/>
                <a:ea typeface="Tahoma" pitchFamily="34" charset="0"/>
                <a:cs typeface="Tahoma" pitchFamily="34" charset="0"/>
              </a:rPr>
              <a:t>Oficina municipal de apoyo al ciudadano. Creación de la Oficina técnica de participación, transparencia y gobierno abierto (2015)</a:t>
            </a:r>
          </a:p>
          <a:p>
            <a:pPr marL="228600" indent="-228600" algn="just">
              <a:buAutoNum type="arabicPeriod"/>
            </a:pPr>
            <a:r>
              <a:rPr lang="es-ES" sz="1000" dirty="0" smtClean="0">
                <a:latin typeface="Tahoma" pitchFamily="34" charset="0"/>
                <a:ea typeface="Tahoma" pitchFamily="34" charset="0"/>
                <a:cs typeface="Tahoma" pitchFamily="34" charset="0"/>
              </a:rPr>
              <a:t>Audiencia pública (1)</a:t>
            </a:r>
          </a:p>
          <a:p>
            <a:pPr marL="228600" indent="-228600" algn="just">
              <a:buAutoNum type="arabicPeriod"/>
            </a:pPr>
            <a:r>
              <a:rPr lang="es-ES" sz="1000" dirty="0" smtClean="0">
                <a:latin typeface="Tahoma" pitchFamily="34" charset="0"/>
                <a:ea typeface="Tahoma" pitchFamily="34" charset="0"/>
                <a:cs typeface="Tahoma" pitchFamily="34" charset="0"/>
              </a:rPr>
              <a:t>Consulta popular (1)</a:t>
            </a:r>
          </a:p>
          <a:p>
            <a:pPr marL="228600" indent="-228600" algn="just">
              <a:buAutoNum type="arabicPeriod"/>
            </a:pPr>
            <a:r>
              <a:rPr lang="es-ES" sz="1000" dirty="0" smtClean="0">
                <a:latin typeface="Tahoma" pitchFamily="34" charset="0"/>
                <a:ea typeface="Tahoma" pitchFamily="34" charset="0"/>
                <a:cs typeface="Tahoma" pitchFamily="34" charset="0"/>
              </a:rPr>
              <a:t>Estudios de opinión. Encuestas ciudadanas (2014)</a:t>
            </a:r>
          </a:p>
        </p:txBody>
      </p:sp>
      <p:graphicFrame>
        <p:nvGraphicFramePr>
          <p:cNvPr id="9" name="8 Gráfico"/>
          <p:cNvGraphicFramePr/>
          <p:nvPr/>
        </p:nvGraphicFramePr>
        <p:xfrm>
          <a:off x="1835696" y="3284984"/>
          <a:ext cx="5328592" cy="3384376"/>
        </p:xfrm>
        <a:graphic>
          <a:graphicData uri="http://schemas.openxmlformats.org/drawingml/2006/chart">
            <c:chart xmlns:c="http://schemas.openxmlformats.org/drawingml/2006/chart" xmlns:r="http://schemas.openxmlformats.org/officeDocument/2006/relationships" r:id="rId2"/>
          </a:graphicData>
        </a:graphic>
      </p:graphicFrame>
      <p:sp>
        <p:nvSpPr>
          <p:cNvPr id="11" name="Cuadro de texto 14"/>
          <p:cNvSpPr txBox="1">
            <a:spLocks noChangeArrowheads="1"/>
          </p:cNvSpPr>
          <p:nvPr/>
        </p:nvSpPr>
        <p:spPr bwMode="auto">
          <a:xfrm>
            <a:off x="1187624" y="3059088"/>
            <a:ext cx="6552727" cy="153888"/>
          </a:xfrm>
          <a:prstGeom prst="rect">
            <a:avLst/>
          </a:prstGeom>
          <a:solidFill>
            <a:schemeClr val="accent6">
              <a:lumMod val="20000"/>
              <a:lumOff val="80000"/>
            </a:schemeClr>
          </a:solidFill>
          <a:ln w="9525">
            <a:noFill/>
            <a:miter lim="800000"/>
            <a:headEnd/>
            <a:tailEnd/>
          </a:ln>
        </p:spPr>
        <p:txBody>
          <a:bodyPr vert="horz" wrap="square" lIns="0" tIns="0" rIns="0" bIns="0" numCol="1" anchor="t" anchorCtr="0" compatLnSpc="1">
            <a:prstTxWarp prst="textNoShape">
              <a:avLst/>
            </a:prstTxWarp>
            <a:spAutoFit/>
          </a:bodyPr>
          <a:lstStyle/>
          <a:p>
            <a:pPr lvl="0" fontAlgn="base">
              <a:spcBef>
                <a:spcPct val="0"/>
              </a:spcBef>
              <a:spcAft>
                <a:spcPts val="1000"/>
              </a:spcAft>
            </a:pPr>
            <a:r>
              <a:rPr lang="es-ES" sz="1000" b="1" dirty="0" smtClean="0">
                <a:latin typeface="Tahoma" pitchFamily="34" charset="0"/>
                <a:ea typeface="Tahoma" pitchFamily="34" charset="0"/>
                <a:cs typeface="Tahoma" pitchFamily="34" charset="0"/>
              </a:rPr>
              <a:t>Participación en el Pleno </a:t>
            </a:r>
            <a:r>
              <a:rPr lang="es-ES" sz="1000" b="1" dirty="0">
                <a:latin typeface="Tahoma" pitchFamily="34" charset="0"/>
                <a:ea typeface="Tahoma" pitchFamily="34" charset="0"/>
                <a:cs typeface="Tahoma" pitchFamily="34" charset="0"/>
              </a:rPr>
              <a:t>de la Corporación Municipal</a:t>
            </a:r>
            <a:r>
              <a:rPr lang="es-ES" sz="1000" b="1" dirty="0" smtClean="0">
                <a:latin typeface="Tahoma" pitchFamily="34" charset="0"/>
                <a:ea typeface="Tahoma" pitchFamily="34" charset="0"/>
                <a:cs typeface="Tahoma" pitchFamily="34" charset="0"/>
              </a:rPr>
              <a:t>. Numero de asociaciones por año intervinientes </a:t>
            </a:r>
            <a:endParaRPr kumimoji="0" lang="es-ES" sz="1000" b="1" i="0" u="none" strike="noStrike" cap="none" normalizeH="0" baseline="0" dirty="0" smtClean="0">
              <a:ln>
                <a:noFill/>
              </a:ln>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905</TotalTime>
  <Words>3617</Words>
  <Application>Microsoft Office PowerPoint</Application>
  <PresentationFormat>Presentación en pantalla (4:3)</PresentationFormat>
  <Paragraphs>396</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Javier Carrasco</dc:creator>
  <cp:lastModifiedBy>Javier Carrasco</cp:lastModifiedBy>
  <cp:revision>62</cp:revision>
  <dcterms:created xsi:type="dcterms:W3CDTF">2016-12-18T17:17:14Z</dcterms:created>
  <dcterms:modified xsi:type="dcterms:W3CDTF">2016-12-19T13:25:03Z</dcterms:modified>
</cp:coreProperties>
</file>