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3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3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 sz="3200"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2800"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2400"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2000"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Séptimo nivel del esquema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>
                <a:latin typeface="Times New Roman"/>
              </a:rPr>
              <a:t>&lt;fecha/hora&gt;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s-ES" sz="1400">
                <a:latin typeface="Times New Roman"/>
              </a:rPr>
              <a:t>&lt;pie de página&gt;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BD062D9A-1ABE-4540-92AA-1D155BF0A20A}" type="slidenum">
              <a:rPr lang="es-ES" sz="1400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40" name="39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993680" y="360000"/>
            <a:ext cx="6142320" cy="1477080"/>
          </a:xfrm>
          <a:prstGeom prst="rect">
            <a:avLst/>
          </a:prstGeom>
          <a:ln>
            <a:noFill/>
          </a:ln>
        </p:spPr>
      </p:pic>
      <p:pic>
        <p:nvPicPr>
          <p:cNvPr id="41" name="40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728000" y="1769040"/>
            <a:ext cx="6912000" cy="5502960"/>
          </a:xfrm>
          <a:prstGeom prst="rect">
            <a:avLst/>
          </a:prstGeom>
          <a:ln>
            <a:noFill/>
          </a:ln>
        </p:spPr>
      </p:pic>
      <p:pic>
        <p:nvPicPr>
          <p:cNvPr id="42" name="41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6480000" y="6144840"/>
            <a:ext cx="2230920" cy="55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es-ES" sz="2600" b="1" dirty="0">
                <a:solidFill>
                  <a:srgbClr val="31849B"/>
                </a:solidFill>
                <a:latin typeface="Calibri"/>
                <a:ea typeface="Calibri"/>
              </a:rPr>
              <a:t>A MODO DE CONCLUSIONES y </a:t>
            </a:r>
            <a:endParaRPr lang="es-ES" sz="2600" b="1" dirty="0" smtClean="0">
              <a:solidFill>
                <a:srgbClr val="31849B"/>
              </a:solidFill>
              <a:latin typeface="Calibri"/>
              <a:ea typeface="Calibri"/>
            </a:endParaRPr>
          </a:p>
          <a:p>
            <a:pPr algn="ctr">
              <a:lnSpc>
                <a:spcPct val="115000"/>
              </a:lnSpc>
            </a:pPr>
            <a:r>
              <a:rPr lang="es-ES" sz="2600" b="1" dirty="0" smtClean="0">
                <a:solidFill>
                  <a:srgbClr val="31849B"/>
                </a:solidFill>
                <a:latin typeface="Calibri"/>
                <a:ea typeface="Calibri"/>
              </a:rPr>
              <a:t>CONSIDERACIONES </a:t>
            </a:r>
            <a:r>
              <a:rPr lang="es-ES" sz="2600" b="1" dirty="0">
                <a:solidFill>
                  <a:srgbClr val="31849B"/>
                </a:solidFill>
                <a:latin typeface="Calibri"/>
                <a:ea typeface="Calibri"/>
              </a:rPr>
              <a:t>A TENER EN CUENTA</a:t>
            </a:r>
            <a:endParaRPr dirty="0"/>
          </a:p>
        </p:txBody>
      </p:sp>
      <p:sp>
        <p:nvSpPr>
          <p:cNvPr id="7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 algn="just">
              <a:lnSpc>
                <a:spcPct val="115000"/>
              </a:lnSpc>
              <a:buSzPct val="45000"/>
              <a:buFont typeface="Wingdings" panose="05000000000000000000" pitchFamily="2" charset="2"/>
              <a:buChar char="q"/>
            </a:pP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Zaragoza tiene una importante trayectoria de apuesta por la infancia  en cuanto a participación, políticas municipales y por lo tanto tiene el trabajo adelantado ante la convocatoria del Sello Ciudad amiga de la Infancia. 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SzPct val="45000"/>
              <a:buFont typeface="Wingdings" panose="05000000000000000000" pitchFamily="2" charset="2"/>
              <a:buChar char="q"/>
            </a:pP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Los objetivos del Ayuntamiento de Zaragoza en política de infancia encajan perfectamente con los objetivos que nos ocupan en esta convocatoria CAI.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SzPct val="45000"/>
              <a:buFont typeface="Wingdings" panose="05000000000000000000" pitchFamily="2" charset="2"/>
              <a:buChar char="q"/>
            </a:pP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En Aragón son ya 15 los municipios que cuentan con el reconocimiento Ciudad Amiga de la Infancia.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SzPct val="45000"/>
              <a:buFont typeface="Wingdings" panose="05000000000000000000" pitchFamily="2" charset="2"/>
              <a:buChar char="q"/>
            </a:pP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Se pondrá en marcha un grupo motor donde se integren técnicos de infancia, juventud, participación y educación y la coordinación del área de derechos sociales y su oficina de planificación.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SzPct val="45000"/>
              <a:buFont typeface="Wingdings" panose="05000000000000000000" pitchFamily="2" charset="2"/>
              <a:buChar char="q"/>
            </a:pP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Posteriormente, se creará un grupo de coordinación institucional donde participarán todos los ámbitos del Ayuntamiento que puedan propiciar la participación de la infancia y adolescencia en sus tomas de decisiones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0" y="792000"/>
            <a:ext cx="9071640" cy="5361480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 algn="just">
              <a:lnSpc>
                <a:spcPct val="115000"/>
              </a:lnSpc>
              <a:buSzPct val="45000"/>
              <a:buFont typeface="Wingdings" panose="05000000000000000000" pitchFamily="2" charset="2"/>
              <a:buChar char="q"/>
            </a:pP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Siguiendo los pasos recogidos en los cuadros anteriores a modo de resumen, ampliados en la guía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E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nicef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convocatoria 2017-2018,  el equipo tendrá que tener capacidad para acceder o solicitar la información necesaria a los diferentes departamentos municipales, para la elaboración de la documentación.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SzPct val="45000"/>
              <a:buFont typeface="Wingdings" panose="05000000000000000000" pitchFamily="2" charset="2"/>
              <a:buChar char="q"/>
            </a:pP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Además de las cuestiones administrativos (solicitud, cartas…) los documentos obligat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os a elaborar son tres (todos ya mencionados en el cuadro anterior):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buSzPct val="45000"/>
            </a:pPr>
            <a:r>
              <a:rPr lang="es-E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Memoria de actividades que se realizan con infancia en la ciudad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buSzPct val="45000"/>
            </a:pPr>
            <a:r>
              <a:rPr lang="es-E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Diagnóstico de la situación de la infancia en la ciudad.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buSzPct val="45000"/>
            </a:pPr>
            <a:r>
              <a:rPr lang="es-E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Plan de Infancia para los próximos cuatro años.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SzPct val="45000"/>
              <a:buFont typeface="Wingdings" panose="05000000000000000000" pitchFamily="2" charset="2"/>
              <a:buChar char="q"/>
            </a:pP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E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alcalde realiza la petición formal para pedir la incorporación al programa acompañada del acuerdo plenario (22 de enero de 2018).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SzPct val="45000"/>
              <a:buFont typeface="Wingdings" panose="05000000000000000000" pitchFamily="2" charset="2"/>
              <a:buChar char="q"/>
            </a:pP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los trabajos de elaboración de materiales, se contará con el apoyo de alguna consultora externa, experta en participación infantil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7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224000" y="576000"/>
            <a:ext cx="6408000" cy="6048000"/>
          </a:xfrm>
          <a:prstGeom prst="rect">
            <a:avLst/>
          </a:prstGeom>
          <a:ln>
            <a:noFill/>
          </a:ln>
        </p:spPr>
      </p:pic>
      <p:pic>
        <p:nvPicPr>
          <p:cNvPr id="76" name="7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6912000" y="6360840"/>
            <a:ext cx="2230920" cy="551160"/>
          </a:xfrm>
          <a:prstGeom prst="rect">
            <a:avLst/>
          </a:prstGeom>
          <a:ln>
            <a:noFill/>
          </a:ln>
        </p:spPr>
      </p:pic>
      <p:pic>
        <p:nvPicPr>
          <p:cNvPr id="77" name="76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7586280" y="4215240"/>
            <a:ext cx="1269720" cy="168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es-ES" sz="2800" b="1" i="1">
                <a:solidFill>
                  <a:srgbClr val="31849B"/>
                </a:solidFill>
                <a:latin typeface="Calibri"/>
                <a:ea typeface="Calibri"/>
              </a:rPr>
              <a:t>PRESENTACIÓN</a:t>
            </a:r>
            <a:endParaRPr/>
          </a:p>
        </p:txBody>
      </p:sp>
      <p:sp>
        <p:nvSpPr>
          <p:cNvPr id="4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lnSpc>
                <a:spcPct val="115000"/>
              </a:lnSpc>
            </a:pPr>
            <a:r>
              <a:rPr lang="es-ES" i="1">
                <a:solidFill>
                  <a:srgbClr val="000000"/>
                </a:solidFill>
                <a:latin typeface="Calibri"/>
                <a:ea typeface="Calibri"/>
              </a:rPr>
              <a:t>El 5 de diciembre de 2017, el pleno del Ayuntamiento de Zaragoza, aprobó por unanimidad una proposición que insta al alcalde a iniciar el proceso de adhesión para incorporar a Zaragoza al programa de UNICEF, Ciudades Amigas de la Infancia.</a:t>
            </a:r>
            <a:endParaRPr/>
          </a:p>
        </p:txBody>
      </p:sp>
      <p:pic>
        <p:nvPicPr>
          <p:cNvPr id="45" name="4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-720" y="3597120"/>
            <a:ext cx="10079640" cy="314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buSzPct val="45000"/>
            </a:pPr>
            <a:r>
              <a:rPr lang="es-ES" sz="2800" b="1" i="1" dirty="0">
                <a:solidFill>
                  <a:srgbClr val="31849B"/>
                </a:solidFill>
                <a:latin typeface="Calibri"/>
                <a:ea typeface="Calibri"/>
              </a:rPr>
              <a:t>JUSTIFICACIÓN</a:t>
            </a:r>
            <a:endParaRPr dirty="0"/>
          </a:p>
        </p:txBody>
      </p:sp>
      <p:sp>
        <p:nvSpPr>
          <p:cNvPr id="4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lnSpc>
                <a:spcPct val="115000"/>
              </a:lnSpc>
            </a:pPr>
            <a:r>
              <a:rPr lang="es-ES" sz="2000" b="1" i="1" dirty="0">
                <a:solidFill>
                  <a:srgbClr val="31849B"/>
                </a:solidFill>
                <a:latin typeface="Calibri"/>
                <a:ea typeface="Calibri"/>
              </a:rPr>
              <a:t>El Programa CAI</a:t>
            </a:r>
            <a:r>
              <a:rPr lang="es-ES" sz="2000" i="1" dirty="0">
                <a:solidFill>
                  <a:srgbClr val="000000"/>
                </a:solidFill>
                <a:latin typeface="Calibri"/>
                <a:ea typeface="Calibri"/>
              </a:rPr>
              <a:t> fue creado por UNICEF España en 2001, con el propósito de promover la aplicación de la Convención sobre los Derechos del Niño en pueblos y ciudades de la geografía española.  </a:t>
            </a:r>
            <a:endParaRPr sz="2000" dirty="0"/>
          </a:p>
          <a:p>
            <a:pPr marL="2628900" lvl="5" indent="-342900" algn="just">
              <a:lnSpc>
                <a:spcPct val="115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ES" sz="2000" b="1" i="1" dirty="0">
                <a:solidFill>
                  <a:srgbClr val="000000"/>
                </a:solidFill>
                <a:latin typeface="Calibri"/>
                <a:ea typeface="Calibri"/>
              </a:rPr>
              <a:t>El Programa incentiva </a:t>
            </a:r>
            <a:r>
              <a:rPr lang="es-ES" sz="2000" i="1" dirty="0">
                <a:solidFill>
                  <a:srgbClr val="000000"/>
                </a:solidFill>
                <a:latin typeface="Calibri"/>
                <a:ea typeface="Calibri"/>
              </a:rPr>
              <a:t>la creación de Planes Locales de Infancia y Adolescencia, </a:t>
            </a:r>
            <a:endParaRPr sz="2000" dirty="0"/>
          </a:p>
          <a:p>
            <a:pPr marL="2628900" lvl="5" indent="-342900" algn="just">
              <a:lnSpc>
                <a:spcPct val="115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ES" sz="2000" i="1" dirty="0">
                <a:solidFill>
                  <a:srgbClr val="000000"/>
                </a:solidFill>
                <a:latin typeface="Calibri"/>
                <a:ea typeface="Calibri"/>
              </a:rPr>
              <a:t>promueve la </a:t>
            </a:r>
            <a:r>
              <a:rPr lang="es-ES" sz="2000" b="1" i="1" dirty="0">
                <a:solidFill>
                  <a:srgbClr val="000000"/>
                </a:solidFill>
                <a:latin typeface="Calibri"/>
                <a:ea typeface="Calibri"/>
              </a:rPr>
              <a:t>participación ciudadana de niños, niñas y adolescentes</a:t>
            </a:r>
            <a:r>
              <a:rPr lang="es-ES" sz="2000" i="1" dirty="0">
                <a:solidFill>
                  <a:srgbClr val="000000"/>
                </a:solidFill>
                <a:latin typeface="Calibri"/>
                <a:ea typeface="Calibri"/>
              </a:rPr>
              <a:t> en la vida del municipio</a:t>
            </a:r>
            <a:r>
              <a:rPr lang="es-ES" sz="2000" b="1" i="1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endParaRPr sz="2000" dirty="0"/>
          </a:p>
          <a:p>
            <a:pPr marL="2628900" lvl="5" indent="-342900" algn="just">
              <a:lnSpc>
                <a:spcPct val="115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ES" sz="2000" b="1" i="1" dirty="0">
                <a:solidFill>
                  <a:srgbClr val="000000"/>
                </a:solidFill>
                <a:latin typeface="Calibri"/>
                <a:ea typeface="Calibri"/>
              </a:rPr>
              <a:t>impulsa</a:t>
            </a:r>
            <a:r>
              <a:rPr lang="es-ES" sz="2000" i="1" dirty="0">
                <a:solidFill>
                  <a:srgbClr val="000000"/>
                </a:solidFill>
                <a:latin typeface="Calibri"/>
                <a:ea typeface="Calibri"/>
              </a:rPr>
              <a:t> aquellas políticas municipales que favorezcan el desarrollo de los derechos de la infancia y adolescencia,  </a:t>
            </a:r>
            <a:endParaRPr sz="2000" dirty="0"/>
          </a:p>
          <a:p>
            <a:pPr marL="2628900" lvl="5" indent="-342900" algn="just">
              <a:lnSpc>
                <a:spcPct val="115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ES" sz="2000" b="1" i="1" dirty="0">
                <a:solidFill>
                  <a:srgbClr val="000000"/>
                </a:solidFill>
                <a:latin typeface="Calibri"/>
                <a:ea typeface="Calibri"/>
              </a:rPr>
              <a:t>dinamiza</a:t>
            </a:r>
            <a:r>
              <a:rPr lang="es-ES" sz="2000" i="1" dirty="0">
                <a:solidFill>
                  <a:srgbClr val="000000"/>
                </a:solidFill>
                <a:latin typeface="Calibri"/>
                <a:ea typeface="Calibri"/>
              </a:rPr>
              <a:t> a la ciudadanía para que colabore en los procesos generados  </a:t>
            </a:r>
            <a:endParaRPr sz="2000" dirty="0"/>
          </a:p>
          <a:p>
            <a:pPr marL="2628900" lvl="5" indent="-342900" algn="just">
              <a:lnSpc>
                <a:spcPct val="115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ES" sz="2000" b="1" i="1" dirty="0">
                <a:solidFill>
                  <a:srgbClr val="000000"/>
                </a:solidFill>
                <a:latin typeface="Calibri"/>
                <a:ea typeface="Calibri"/>
              </a:rPr>
              <a:t>promueve</a:t>
            </a:r>
            <a:r>
              <a:rPr lang="es-ES" sz="2000" i="1" dirty="0">
                <a:solidFill>
                  <a:srgbClr val="000000"/>
                </a:solidFill>
                <a:latin typeface="Calibri"/>
                <a:ea typeface="Calibri"/>
              </a:rPr>
              <a:t> la coordinación institucional, así como el trabajo en red de los distintos municipios que forman esta iniciativa.</a:t>
            </a:r>
            <a:endParaRPr sz="2000" dirty="0"/>
          </a:p>
          <a:p>
            <a:pPr>
              <a:lnSpc>
                <a:spcPct val="115000"/>
              </a:lnSpc>
            </a:pPr>
            <a:endParaRPr dirty="0"/>
          </a:p>
          <a:p>
            <a:pPr>
              <a:lnSpc>
                <a:spcPct val="115000"/>
              </a:lnSpc>
            </a:pPr>
            <a:endParaRPr dirty="0"/>
          </a:p>
        </p:txBody>
      </p:sp>
      <p:pic>
        <p:nvPicPr>
          <p:cNvPr id="48" name="4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75680" y="2896560"/>
            <a:ext cx="2416320" cy="293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4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00" y="1152000"/>
            <a:ext cx="9676440" cy="619200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216000" y="3672000"/>
            <a:ext cx="6480000" cy="2880000"/>
          </a:xfrm>
          <a:prstGeom prst="rect">
            <a:avLst/>
          </a:prstGeom>
          <a:solidFill>
            <a:srgbClr val="CCFFCC"/>
          </a:solidFill>
          <a:ln>
            <a:solidFill>
              <a:srgbClr val="3465A4"/>
            </a:solidFill>
          </a:ln>
        </p:spPr>
      </p:sp>
      <p:sp>
        <p:nvSpPr>
          <p:cNvPr id="51" name="CustomShape 2"/>
          <p:cNvSpPr/>
          <p:nvPr/>
        </p:nvSpPr>
        <p:spPr>
          <a:xfrm>
            <a:off x="4226040" y="2276280"/>
            <a:ext cx="5565960" cy="1296000"/>
          </a:xfrm>
          <a:prstGeom prst="rect">
            <a:avLst/>
          </a:prstGeom>
          <a:solidFill>
            <a:srgbClr val="FFFFCC"/>
          </a:solidFill>
          <a:ln>
            <a:solidFill>
              <a:srgbClr val="3465A4"/>
            </a:solidFill>
          </a:ln>
        </p:spPr>
      </p:sp>
      <p:sp>
        <p:nvSpPr>
          <p:cNvPr id="52" name="CustomShape 3"/>
          <p:cNvSpPr/>
          <p:nvPr/>
        </p:nvSpPr>
        <p:spPr>
          <a:xfrm>
            <a:off x="288000" y="1944000"/>
            <a:ext cx="3744000" cy="1080000"/>
          </a:xfrm>
          <a:prstGeom prst="rect">
            <a:avLst/>
          </a:prstGeom>
          <a:solidFill>
            <a:srgbClr val="CFE7F5"/>
          </a:solidFill>
          <a:ln>
            <a:solidFill>
              <a:srgbClr val="3465A4"/>
            </a:solidFill>
          </a:ln>
        </p:spPr>
      </p:sp>
      <p:sp>
        <p:nvSpPr>
          <p:cNvPr id="53" name="TextShape 4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ts val="423"/>
              </a:lnSpc>
            </a:pPr>
            <a:r>
              <a:rPr lang="es-ES" sz="2800" b="1" i="1">
                <a:solidFill>
                  <a:srgbClr val="31849B"/>
                </a:solidFill>
                <a:latin typeface="Calibri"/>
                <a:ea typeface="Calibri"/>
              </a:rPr>
              <a:t>CONTEXTO</a:t>
            </a:r>
            <a:endParaRPr/>
          </a:p>
        </p:txBody>
      </p:sp>
      <p:sp>
        <p:nvSpPr>
          <p:cNvPr id="54" name="TextShape 5"/>
          <p:cNvSpPr txBox="1"/>
          <p:nvPr/>
        </p:nvSpPr>
        <p:spPr>
          <a:xfrm>
            <a:off x="432000" y="1368000"/>
            <a:ext cx="9432000" cy="5472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es-ES" i="1" dirty="0">
                <a:latin typeface="Calibri"/>
                <a:ea typeface="Calibri"/>
              </a:rPr>
              <a:t> El </a:t>
            </a:r>
            <a:r>
              <a:rPr lang="es-ES" b="1" i="1" dirty="0">
                <a:solidFill>
                  <a:srgbClr val="31849B"/>
                </a:solidFill>
                <a:latin typeface="Calibri"/>
                <a:ea typeface="Calibri"/>
              </a:rPr>
              <a:t>marco normativo y de promoción de la infancia y adolescencia</a:t>
            </a:r>
            <a:r>
              <a:rPr lang="es-ES" i="1" dirty="0">
                <a:solidFill>
                  <a:srgbClr val="000000"/>
                </a:solidFill>
                <a:latin typeface="Calibri"/>
                <a:ea typeface="Calibri"/>
              </a:rPr>
              <a:t> más relevante</a:t>
            </a:r>
            <a:endParaRPr dirty="0"/>
          </a:p>
          <a:p>
            <a:pPr>
              <a:lnSpc>
                <a:spcPct val="115000"/>
              </a:lnSpc>
            </a:pPr>
            <a:endParaRPr lang="es-ES" b="1" i="1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115000"/>
              </a:lnSpc>
            </a:pPr>
            <a:r>
              <a:rPr lang="es-ES" b="1" i="1" dirty="0" smtClean="0">
                <a:solidFill>
                  <a:srgbClr val="000000"/>
                </a:solidFill>
                <a:latin typeface="Calibri"/>
                <a:ea typeface="Calibri"/>
              </a:rPr>
              <a:t>INTERNACIONAL</a:t>
            </a:r>
            <a:endParaRPr dirty="0"/>
          </a:p>
          <a:p>
            <a:pPr>
              <a:lnSpc>
                <a:spcPct val="115000"/>
              </a:lnSpc>
            </a:pPr>
            <a:r>
              <a:rPr lang="es-ES" i="1" dirty="0">
                <a:solidFill>
                  <a:srgbClr val="000000"/>
                </a:solidFill>
                <a:latin typeface="Calibri"/>
                <a:ea typeface="Calibri"/>
              </a:rPr>
              <a:t>Convención sobre los Derechos del Niño           </a:t>
            </a:r>
            <a:r>
              <a:rPr lang="es-ES" b="1" i="1" dirty="0">
                <a:solidFill>
                  <a:srgbClr val="000000"/>
                </a:solidFill>
                <a:latin typeface="Calibri"/>
                <a:ea typeface="Calibri"/>
              </a:rPr>
              <a:t>ESTATAL</a:t>
            </a:r>
            <a:endParaRPr dirty="0"/>
          </a:p>
          <a:p>
            <a:pPr>
              <a:lnSpc>
                <a:spcPct val="115000"/>
              </a:lnSpc>
            </a:pPr>
            <a:r>
              <a:rPr lang="es-ES" i="1" dirty="0">
                <a:solidFill>
                  <a:srgbClr val="000000"/>
                </a:solidFill>
                <a:latin typeface="Calibri"/>
                <a:ea typeface="Calibri"/>
              </a:rPr>
              <a:t>                                                                          Constitución Española</a:t>
            </a:r>
            <a:endParaRPr dirty="0"/>
          </a:p>
          <a:p>
            <a:pPr>
              <a:lnSpc>
                <a:spcPct val="115000"/>
              </a:lnSpc>
            </a:pPr>
            <a:r>
              <a:rPr lang="es-ES" i="1" dirty="0">
                <a:solidFill>
                  <a:srgbClr val="000000"/>
                </a:solidFill>
                <a:latin typeface="Calibri"/>
                <a:ea typeface="Calibri"/>
              </a:rPr>
              <a:t>                                                                          Plan estratégico </a:t>
            </a:r>
            <a:r>
              <a:rPr lang="es-ES" i="1" dirty="0" smtClean="0">
                <a:solidFill>
                  <a:srgbClr val="000000"/>
                </a:solidFill>
                <a:latin typeface="Calibri"/>
                <a:ea typeface="Calibri"/>
              </a:rPr>
              <a:t>nacional </a:t>
            </a:r>
            <a:r>
              <a:rPr lang="es-ES" i="1" dirty="0">
                <a:solidFill>
                  <a:srgbClr val="000000"/>
                </a:solidFill>
                <a:latin typeface="Calibri"/>
                <a:ea typeface="Calibri"/>
              </a:rPr>
              <a:t>infancia y adolescencia </a:t>
            </a:r>
            <a:r>
              <a:rPr lang="es-ES" i="1" dirty="0" smtClean="0">
                <a:solidFill>
                  <a:srgbClr val="000000"/>
                </a:solidFill>
                <a:latin typeface="Calibri"/>
                <a:ea typeface="Calibri"/>
              </a:rPr>
              <a:t>2013-16</a:t>
            </a:r>
            <a:endParaRPr dirty="0"/>
          </a:p>
          <a:p>
            <a:pPr>
              <a:lnSpc>
                <a:spcPct val="115000"/>
              </a:lnSpc>
            </a:pPr>
            <a:endParaRPr lang="es-ES" b="1" i="1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115000"/>
              </a:lnSpc>
            </a:pPr>
            <a:endParaRPr lang="es-ES" b="1" i="1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115000"/>
              </a:lnSpc>
            </a:pPr>
            <a:r>
              <a:rPr lang="es-ES" b="1" i="1" dirty="0" smtClean="0">
                <a:solidFill>
                  <a:srgbClr val="000000"/>
                </a:solidFill>
                <a:latin typeface="Calibri"/>
                <a:ea typeface="Calibri"/>
              </a:rPr>
              <a:t>AUTONÓMICO</a:t>
            </a:r>
            <a:endParaRPr dirty="0"/>
          </a:p>
          <a:p>
            <a:pPr>
              <a:lnSpc>
                <a:spcPct val="115000"/>
              </a:lnSpc>
            </a:pPr>
            <a:r>
              <a:rPr lang="es-ES" i="1" dirty="0">
                <a:solidFill>
                  <a:srgbClr val="000000"/>
                </a:solidFill>
                <a:latin typeface="Calibri"/>
                <a:ea typeface="Calibri"/>
              </a:rPr>
              <a:t>Ley 12/2001, de 2 de julio, de la infancia y la adolescencia en </a:t>
            </a:r>
            <a:r>
              <a:rPr lang="es-ES" i="1" dirty="0" smtClean="0">
                <a:solidFill>
                  <a:srgbClr val="000000"/>
                </a:solidFill>
                <a:latin typeface="Calibri"/>
                <a:ea typeface="Calibri"/>
              </a:rPr>
              <a:t>Aragón</a:t>
            </a:r>
            <a:endParaRPr dirty="0"/>
          </a:p>
          <a:p>
            <a:pPr>
              <a:lnSpc>
                <a:spcPct val="115000"/>
              </a:lnSpc>
            </a:pPr>
            <a:r>
              <a:rPr lang="es-ES" i="1" dirty="0">
                <a:solidFill>
                  <a:srgbClr val="000000"/>
                </a:solidFill>
                <a:latin typeface="Calibri"/>
                <a:ea typeface="Calibri"/>
              </a:rPr>
              <a:t>Convenio anual Unicef con Gobierno de Aragón</a:t>
            </a:r>
            <a:endParaRPr dirty="0"/>
          </a:p>
          <a:p>
            <a:pPr>
              <a:lnSpc>
                <a:spcPct val="115000"/>
              </a:lnSpc>
            </a:pPr>
            <a:r>
              <a:rPr lang="es-ES" i="1" dirty="0">
                <a:solidFill>
                  <a:srgbClr val="000000"/>
                </a:solidFill>
                <a:latin typeface="Calibri"/>
                <a:ea typeface="Calibri"/>
              </a:rPr>
              <a:t>Plan Integral de Infancia y Adolescencia de Aragón (2010-2014)</a:t>
            </a:r>
            <a:endParaRPr dirty="0"/>
          </a:p>
          <a:p>
            <a:pPr>
              <a:lnSpc>
                <a:spcPct val="115000"/>
              </a:lnSpc>
            </a:pPr>
            <a:r>
              <a:rPr lang="es-ES" i="1" dirty="0">
                <a:solidFill>
                  <a:srgbClr val="000000"/>
                </a:solidFill>
                <a:latin typeface="Calibri"/>
                <a:ea typeface="Calibri"/>
              </a:rPr>
              <a:t>Estrategia Aragonesa de Participación Infantil y Adolescente</a:t>
            </a:r>
            <a:endParaRPr dirty="0"/>
          </a:p>
          <a:p>
            <a:pPr>
              <a:lnSpc>
                <a:spcPct val="115000"/>
              </a:lnSpc>
            </a:pPr>
            <a:r>
              <a:rPr lang="es-ES" i="1" dirty="0">
                <a:solidFill>
                  <a:srgbClr val="000000"/>
                </a:solidFill>
                <a:latin typeface="Calibri"/>
                <a:ea typeface="Calibri"/>
              </a:rPr>
              <a:t>El Plan Estratégico de Juventud (2016-2019)</a:t>
            </a:r>
            <a:endParaRPr dirty="0"/>
          </a:p>
          <a:p>
            <a:pPr>
              <a:lnSpc>
                <a:spcPct val="115000"/>
              </a:lnSpc>
            </a:pPr>
            <a:r>
              <a:rPr lang="es-ES" i="1" dirty="0">
                <a:solidFill>
                  <a:srgbClr val="000000"/>
                </a:solidFill>
                <a:latin typeface="Calibri"/>
                <a:ea typeface="Calibri"/>
              </a:rPr>
              <a:t>La Mesa Técnica del Sistema de Atención a la Infancia y Adolescencia</a:t>
            </a:r>
            <a:endParaRPr dirty="0"/>
          </a:p>
          <a:p>
            <a:pPr>
              <a:lnSpc>
                <a:spcPct val="115000"/>
              </a:lnSpc>
            </a:pPr>
            <a:endParaRPr dirty="0"/>
          </a:p>
          <a:p>
            <a:pPr>
              <a:lnSpc>
                <a:spcPct val="115000"/>
              </a:lnSpc>
            </a:pPr>
            <a:endParaRPr dirty="0"/>
          </a:p>
          <a:p>
            <a:pPr>
              <a:lnSpc>
                <a:spcPct val="115000"/>
              </a:lnSpc>
            </a:pPr>
            <a:endParaRPr dirty="0"/>
          </a:p>
          <a:p>
            <a:pPr>
              <a:lnSpc>
                <a:spcPct val="115000"/>
              </a:lnSpc>
            </a:pPr>
            <a:endParaRPr dirty="0"/>
          </a:p>
          <a:p>
            <a:pPr>
              <a:lnSpc>
                <a:spcPct val="115000"/>
              </a:lnSpc>
            </a:pPr>
            <a:endParaRPr dirty="0"/>
          </a:p>
        </p:txBody>
      </p:sp>
      <p:pic>
        <p:nvPicPr>
          <p:cNvPr id="55" name="5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6984000" y="4248000"/>
            <a:ext cx="2580840" cy="172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504000"/>
            <a:ext cx="9071640" cy="54000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400" b="1" dirty="0" smtClean="0">
              <a:latin typeface="Arial"/>
            </a:endParaRPr>
          </a:p>
          <a:p>
            <a:r>
              <a:rPr lang="es-ES" sz="2400" b="1" dirty="0" smtClean="0">
                <a:latin typeface="Arial"/>
              </a:rPr>
              <a:t>MUNICIPAL</a:t>
            </a:r>
          </a:p>
          <a:p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1.- El Consejo de Ciudad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2.- Pleno Infantil Municipal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    Consejo Municipal de Niños y Niñas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3.- Propuesta de Reglamento del Consejo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    Municipal de Niños y Niñas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4.- Zaragoza Ciudad Educadora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5.- Consejo Escolar Municipal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6.- Plan contra la Pobreza Infantil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000" b="1" i="1" dirty="0">
                <a:solidFill>
                  <a:srgbClr val="00999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7.- </a:t>
            </a:r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4º Plan Joven de Zaragoza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8.- El Proyecto Camino Escolar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dirty="0"/>
          </a:p>
          <a:p>
            <a:pPr algn="just">
              <a:lnSpc>
                <a:spcPct val="115000"/>
              </a:lnSpc>
            </a:pPr>
            <a:endParaRPr dirty="0"/>
          </a:p>
        </p:txBody>
      </p:sp>
      <p:pic>
        <p:nvPicPr>
          <p:cNvPr id="57" name="5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544000" y="306360"/>
            <a:ext cx="1645200" cy="1997640"/>
          </a:xfrm>
          <a:prstGeom prst="rect">
            <a:avLst/>
          </a:prstGeom>
          <a:ln>
            <a:noFill/>
          </a:ln>
        </p:spPr>
      </p:pic>
      <p:pic>
        <p:nvPicPr>
          <p:cNvPr id="58" name="57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7344000" y="1152000"/>
            <a:ext cx="2529360" cy="2250000"/>
          </a:xfrm>
          <a:prstGeom prst="rect">
            <a:avLst/>
          </a:prstGeom>
          <a:ln>
            <a:noFill/>
          </a:ln>
        </p:spPr>
      </p:pic>
      <p:pic>
        <p:nvPicPr>
          <p:cNvPr id="59" name="58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4752000" y="2791800"/>
            <a:ext cx="2169000" cy="1816200"/>
          </a:xfrm>
          <a:prstGeom prst="rect">
            <a:avLst/>
          </a:prstGeom>
          <a:ln>
            <a:noFill/>
          </a:ln>
        </p:spPr>
      </p:pic>
      <p:pic>
        <p:nvPicPr>
          <p:cNvPr id="60" name="59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952560" y="6256080"/>
            <a:ext cx="8064000" cy="717120"/>
          </a:xfrm>
          <a:prstGeom prst="rect">
            <a:avLst/>
          </a:prstGeom>
          <a:ln>
            <a:noFill/>
          </a:ln>
        </p:spPr>
      </p:pic>
      <p:pic>
        <p:nvPicPr>
          <p:cNvPr id="61" name="60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7344000" y="3528000"/>
            <a:ext cx="1728000" cy="1558080"/>
          </a:xfrm>
          <a:prstGeom prst="rect">
            <a:avLst/>
          </a:prstGeom>
          <a:ln>
            <a:noFill/>
          </a:ln>
        </p:spPr>
      </p:pic>
      <p:pic>
        <p:nvPicPr>
          <p:cNvPr id="62" name="61 Imagen"/>
          <p:cNvPicPr/>
          <p:nvPr/>
        </p:nvPicPr>
        <p:blipFill>
          <a:blip r:embed="rId7"/>
          <a:stretch>
            <a:fillRect/>
          </a:stretch>
        </p:blipFill>
        <p:spPr>
          <a:xfrm>
            <a:off x="835560" y="5544000"/>
            <a:ext cx="7804440" cy="64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504000" y="467469"/>
            <a:ext cx="9071640" cy="1102253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ts val="423"/>
              </a:lnSpc>
            </a:pPr>
            <a:r>
              <a:rPr lang="es-ES" sz="2000" b="1" i="1" dirty="0" smtClean="0">
                <a:solidFill>
                  <a:srgbClr val="31849B"/>
                </a:solidFill>
                <a:latin typeface="Calibri"/>
                <a:ea typeface="Calibri"/>
              </a:rPr>
              <a:t>REQUISITOS </a:t>
            </a:r>
            <a:r>
              <a:rPr lang="es-ES" sz="2000" b="1" i="1" dirty="0">
                <a:solidFill>
                  <a:srgbClr val="31849B"/>
                </a:solidFill>
                <a:latin typeface="Calibri"/>
                <a:ea typeface="Calibri"/>
              </a:rPr>
              <a:t>Y PROCEDIMIENTO PARA LA OBTENCIÓN DEL </a:t>
            </a:r>
            <a:r>
              <a:rPr lang="es-ES" sz="2000" b="1" i="1" dirty="0" smtClean="0">
                <a:solidFill>
                  <a:srgbClr val="31849B"/>
                </a:solidFill>
                <a:latin typeface="Calibri"/>
                <a:ea typeface="Calibri"/>
              </a:rPr>
              <a:t>RECONOCIMIENTO</a:t>
            </a:r>
          </a:p>
        </p:txBody>
      </p:sp>
      <p:sp>
        <p:nvSpPr>
          <p:cNvPr id="64" name="TextShape 2"/>
          <p:cNvSpPr txBox="1"/>
          <p:nvPr/>
        </p:nvSpPr>
        <p:spPr>
          <a:xfrm>
            <a:off x="504000" y="1569722"/>
            <a:ext cx="9071640" cy="4583758"/>
          </a:xfrm>
          <a:prstGeom prst="rect">
            <a:avLst/>
          </a:prstGeom>
        </p:spPr>
        <p:txBody>
          <a:bodyPr lIns="0" tIns="0" rIns="0" bIns="0"/>
          <a:lstStyle/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es-E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Haber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realizado un </a:t>
            </a:r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diagnóstico de la realidad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de la infancia y adolescencia de la localidad.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es-E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Elaborar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Local de Infancia y Adolescencia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basada en el diagnóstico previo, que contemple un presupuesto previsto que se espera ejecutar en los cuatro siguientes años al Reconocimiento (es orientativo y no compromete).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es-E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Promover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apoyar y reconocer un </a:t>
            </a:r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órgano de participación infantil</a:t>
            </a: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que esté en funcionamiento al menos desde el año 2017.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es-E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Contar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con un </a:t>
            </a:r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mecanismo de coordinación interna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entre diferentes concejalías, con la finalidad de </a:t>
            </a:r>
            <a:r>
              <a:rPr lang="es-E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transversalizar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el programa y estructurar la documentación a presentar.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es-E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Elaborar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memoria de actividades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que recoja y explique los puntos anteriores (1, 2, 3 y 4) y el presupuesto ejecutado en infancia y adolescencia los 12 meses anteriores a la solicitud del Reconocimiento.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es-ES" sz="2000" b="1" i="1" dirty="0" smtClean="0">
                <a:solidFill>
                  <a:srgbClr val="3184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Poner </a:t>
            </a:r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disposición de la ciudadanía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toda la documentación generada en la web del Ayuntamiento (antes del 15 de junio de 2018).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6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75816" y="720000"/>
            <a:ext cx="8856184" cy="61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576000"/>
            <a:ext cx="9071640" cy="59760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15000"/>
              </a:lnSpc>
            </a:pPr>
            <a:r>
              <a:rPr lang="es-ES" sz="1600" b="1" i="1">
                <a:solidFill>
                  <a:srgbClr val="404040"/>
                </a:solidFill>
                <a:latin typeface="Calibri"/>
                <a:ea typeface="Droid Sans Fallback"/>
              </a:rPr>
              <a:t>CUADRO RESUMEN DEL PROCEDIMIENTO, DOCUMENTOS Y PLAZOS</a:t>
            </a:r>
            <a:endParaRPr/>
          </a:p>
        </p:txBody>
      </p:sp>
      <p:graphicFrame>
        <p:nvGraphicFramePr>
          <p:cNvPr id="67" name="Object 2"/>
          <p:cNvGraphicFramePr/>
          <p:nvPr/>
        </p:nvGraphicFramePr>
        <p:xfrm>
          <a:off x="360000" y="1020240"/>
          <a:ext cx="9504000" cy="617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Spreadsheet" r:id="rId3" imgW="0" imgH="0" progId="">
                  <p:embed/>
                </p:oleObj>
              </mc:Choice>
              <mc:Fallback>
                <p:oleObj name="Spreadsheet" r:id="rId3" imgW="0" imgH="0" progId="">
                  <p:embed/>
                  <p:pic>
                    <p:nvPicPr>
                      <p:cNvPr id="68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000" y="1020240"/>
                        <a:ext cx="9504000" cy="61797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es-ES" sz="2600" b="1" i="1" dirty="0">
                <a:solidFill>
                  <a:srgbClr val="31849B"/>
                </a:solidFill>
                <a:latin typeface="Calibri"/>
                <a:ea typeface="Droid Sans Fallback"/>
              </a:rPr>
              <a:t>LISTADO CIUDADES AMIGAS DE LA INFANCIA </a:t>
            </a:r>
            <a:endParaRPr lang="es-ES" sz="2600" b="1" i="1" dirty="0" smtClean="0">
              <a:solidFill>
                <a:srgbClr val="31849B"/>
              </a:solidFill>
              <a:latin typeface="Calibri"/>
              <a:ea typeface="Droid Sans Fallback"/>
            </a:endParaRPr>
          </a:p>
          <a:p>
            <a:pPr algn="ctr">
              <a:lnSpc>
                <a:spcPct val="115000"/>
              </a:lnSpc>
            </a:pPr>
            <a:r>
              <a:rPr lang="es-ES" sz="2600" b="1" i="1" dirty="0" smtClean="0">
                <a:solidFill>
                  <a:srgbClr val="31849B"/>
                </a:solidFill>
                <a:latin typeface="Calibri"/>
                <a:ea typeface="Droid Sans Fallback"/>
              </a:rPr>
              <a:t>y </a:t>
            </a:r>
            <a:r>
              <a:rPr lang="es-ES" sz="2600" b="1" i="1" dirty="0">
                <a:solidFill>
                  <a:srgbClr val="31849B"/>
                </a:solidFill>
                <a:latin typeface="Calibri"/>
                <a:ea typeface="Droid Sans Fallback"/>
              </a:rPr>
              <a:t>BUENAS PRÁCTICAS</a:t>
            </a:r>
            <a:endParaRPr dirty="0"/>
          </a:p>
        </p:txBody>
      </p:sp>
      <p:sp>
        <p:nvSpPr>
          <p:cNvPr id="7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nivel nacional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El Programa Ciudades Amigas Infancia cuenta ya con 170 municipios.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s-ES" sz="2000" b="1" i="1" dirty="0" smtClean="0">
              <a:solidFill>
                <a:srgbClr val="31849B"/>
              </a:solidFill>
              <a:latin typeface="Calibri" panose="020F0502020204030204" pitchFamily="34" charset="0"/>
              <a:ea typeface="Droid Sans Fallback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000" b="1" i="1" dirty="0" smtClean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A </a:t>
            </a:r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nivel Autonómico: Aragón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Año 2012: La Puebla de </a:t>
            </a:r>
            <a:r>
              <a:rPr lang="es-ES" sz="2000" i="1" dirty="0" err="1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Alfindén</a:t>
            </a: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 (Zaragoza).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Año 2014: </a:t>
            </a:r>
            <a:r>
              <a:rPr lang="es-ES" sz="2000" i="1" dirty="0">
                <a:solidFill>
                  <a:srgbClr val="484848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 </a:t>
            </a: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Barbastro, Calatayud, </a:t>
            </a:r>
            <a:r>
              <a:rPr lang="es-ES" sz="2000" i="1" dirty="0" err="1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Ejea</a:t>
            </a: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Año 2016: </a:t>
            </a:r>
            <a:r>
              <a:rPr lang="es-ES" sz="2000" i="1" dirty="0" err="1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Alpartir</a:t>
            </a: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, Cuarte de Huerva, Fraga,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 Jaca, </a:t>
            </a:r>
            <a:r>
              <a:rPr lang="es-ES" sz="2000" i="1" dirty="0" err="1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Jaraba</a:t>
            </a: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, La Almunia de Doña </a:t>
            </a:r>
            <a:r>
              <a:rPr lang="es-ES" sz="2000" i="1" dirty="0" err="1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Godina</a:t>
            </a: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,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 </a:t>
            </a:r>
            <a:r>
              <a:rPr lang="es-ES" sz="2000" i="1" dirty="0" err="1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Mallén</a:t>
            </a: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, </a:t>
            </a:r>
            <a:r>
              <a:rPr lang="es-ES" sz="2000" i="1" dirty="0" err="1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Pastriz</a:t>
            </a: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, Pedrola, </a:t>
            </a:r>
            <a:r>
              <a:rPr lang="es-ES" sz="2000" i="1" dirty="0" err="1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Sabiñánigo</a:t>
            </a: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 y Teruel.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000" b="1" i="1" dirty="0" smtClean="0">
              <a:solidFill>
                <a:srgbClr val="31849B"/>
              </a:solidFill>
              <a:latin typeface="Calibri" panose="020F0502020204030204" pitchFamily="34" charset="0"/>
              <a:ea typeface="Droid Sans Fallback"/>
              <a:cs typeface="Calibri" panose="020F0502020204030204" pitchFamily="34" charset="0"/>
            </a:endParaRPr>
          </a:p>
          <a:p>
            <a:r>
              <a:rPr lang="es-ES" sz="2000" b="1" i="1" dirty="0" smtClean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Buenas </a:t>
            </a:r>
            <a:r>
              <a:rPr lang="es-ES" sz="2000" b="1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prácticas Unicef:</a:t>
            </a: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Premiados dos barrios Zaragozanos: </a:t>
            </a:r>
            <a:endParaRPr lang="es-ES" sz="2000" i="1" dirty="0" smtClean="0">
              <a:solidFill>
                <a:srgbClr val="31849B"/>
              </a:solidFill>
              <a:latin typeface="Calibri" panose="020F0502020204030204" pitchFamily="34" charset="0"/>
              <a:ea typeface="Droid Sans Fallback"/>
              <a:cs typeface="Calibri" panose="020F0502020204030204" pitchFamily="34" charset="0"/>
            </a:endParaRPr>
          </a:p>
          <a:p>
            <a:r>
              <a:rPr lang="es-ES" sz="2000" i="1" dirty="0" smtClean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Oliver </a:t>
            </a:r>
            <a:r>
              <a:rPr lang="es-ES" sz="2000" i="1" dirty="0">
                <a:solidFill>
                  <a:srgbClr val="31849B"/>
                </a:solidFill>
                <a:latin typeface="Calibri" panose="020F0502020204030204" pitchFamily="34" charset="0"/>
                <a:ea typeface="Droid Sans Fallback"/>
                <a:cs typeface="Calibri" panose="020F0502020204030204" pitchFamily="34" charset="0"/>
              </a:rPr>
              <a:t>(2012) y El Gancho (2016)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dirty="0"/>
          </a:p>
        </p:txBody>
      </p:sp>
      <p:pic>
        <p:nvPicPr>
          <p:cNvPr id="71" name="70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472000" y="2736000"/>
            <a:ext cx="3744000" cy="295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739</Words>
  <Application>Microsoft Office PowerPoint</Application>
  <PresentationFormat>Personalizado</PresentationFormat>
  <Paragraphs>78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Office Theme</vt:lpstr>
      <vt:lpstr>Spreadsheet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HP</cp:lastModifiedBy>
  <cp:revision>3</cp:revision>
  <dcterms:modified xsi:type="dcterms:W3CDTF">2018-02-05T21:52:47Z</dcterms:modified>
</cp:coreProperties>
</file>