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2565" r:id="rId1"/>
  </p:sldMasterIdLst>
  <p:notesMasterIdLst>
    <p:notesMasterId r:id="rId53"/>
  </p:notesMasterIdLst>
  <p:handoutMasterIdLst>
    <p:handoutMasterId r:id="rId54"/>
  </p:handoutMasterIdLst>
  <p:sldIdLst>
    <p:sldId id="257" r:id="rId2"/>
    <p:sldId id="2035" r:id="rId3"/>
    <p:sldId id="1875" r:id="rId4"/>
    <p:sldId id="2058" r:id="rId5"/>
    <p:sldId id="2060" r:id="rId6"/>
    <p:sldId id="2059" r:id="rId7"/>
    <p:sldId id="2061" r:id="rId8"/>
    <p:sldId id="2062" r:id="rId9"/>
    <p:sldId id="2104" r:id="rId10"/>
    <p:sldId id="2063" r:id="rId11"/>
    <p:sldId id="2105" r:id="rId12"/>
    <p:sldId id="2065" r:id="rId13"/>
    <p:sldId id="2064" r:id="rId14"/>
    <p:sldId id="2066" r:id="rId15"/>
    <p:sldId id="2067" r:id="rId16"/>
    <p:sldId id="2068" r:id="rId17"/>
    <p:sldId id="2069" r:id="rId18"/>
    <p:sldId id="2070" r:id="rId19"/>
    <p:sldId id="2071" r:id="rId20"/>
    <p:sldId id="2072" r:id="rId21"/>
    <p:sldId id="2073" r:id="rId22"/>
    <p:sldId id="2074" r:id="rId23"/>
    <p:sldId id="2075" r:id="rId24"/>
    <p:sldId id="2076" r:id="rId25"/>
    <p:sldId id="2077" r:id="rId26"/>
    <p:sldId id="2078" r:id="rId27"/>
    <p:sldId id="2079" r:id="rId28"/>
    <p:sldId id="2080" r:id="rId29"/>
    <p:sldId id="2081" r:id="rId30"/>
    <p:sldId id="2082" r:id="rId31"/>
    <p:sldId id="2083" r:id="rId32"/>
    <p:sldId id="2084" r:id="rId33"/>
    <p:sldId id="2085" r:id="rId34"/>
    <p:sldId id="2086" r:id="rId35"/>
    <p:sldId id="2087" r:id="rId36"/>
    <p:sldId id="2088" r:id="rId37"/>
    <p:sldId id="2089" r:id="rId38"/>
    <p:sldId id="2090" r:id="rId39"/>
    <p:sldId id="2091" r:id="rId40"/>
    <p:sldId id="2092" r:id="rId41"/>
    <p:sldId id="2101" r:id="rId42"/>
    <p:sldId id="2093" r:id="rId43"/>
    <p:sldId id="2094" r:id="rId44"/>
    <p:sldId id="2096" r:id="rId45"/>
    <p:sldId id="2095" r:id="rId46"/>
    <p:sldId id="2097" r:id="rId47"/>
    <p:sldId id="2100" r:id="rId48"/>
    <p:sldId id="2103" r:id="rId49"/>
    <p:sldId id="2106" r:id="rId50"/>
    <p:sldId id="2102" r:id="rId51"/>
    <p:sldId id="2057" r:id="rId52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BA"/>
    <a:srgbClr val="E2E2E2"/>
    <a:srgbClr val="E23B30"/>
    <a:srgbClr val="A66245"/>
    <a:srgbClr val="B20DB1"/>
    <a:srgbClr val="A50023"/>
    <a:srgbClr val="FC7D14"/>
    <a:srgbClr val="00CC66"/>
    <a:srgbClr val="33358A"/>
    <a:srgbClr val="E05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9785" autoAdjust="0"/>
  </p:normalViewPr>
  <p:slideViewPr>
    <p:cSldViewPr>
      <p:cViewPr>
        <p:scale>
          <a:sx n="60" d="100"/>
          <a:sy n="60" d="100"/>
        </p:scale>
        <p:origin x="-157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06"/>
    </p:cViewPr>
  </p:sorterViewPr>
  <p:notesViewPr>
    <p:cSldViewPr>
      <p:cViewPr varScale="1">
        <p:scale>
          <a:sx n="49" d="100"/>
          <a:sy n="49" d="100"/>
        </p:scale>
        <p:origin x="-2940" y="-90"/>
      </p:cViewPr>
      <p:guideLst>
        <p:guide orient="horz" pos="3131"/>
        <p:guide orient="horz" pos="3127"/>
        <p:guide pos="214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vea\TRABAJOS\EyO\CALIDAD\TRANVIAS%20DE%20ZARAGOZA\INFORME\BASE\BASE%20ENCUESTAS%20DE%20SATISFACCI&#211;N%20PONDERADO%20TRANV&#205;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ENCUESTAS DE SATISFACCIÓN PONDERADO TRANVÍAS.xlsx]Hoja1!Tabla dinámica2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Género</a:t>
            </a:r>
            <a:endParaRPr lang="en-US" dirty="0"/>
          </a:p>
        </c:rich>
      </c:tx>
      <c:layout>
        <c:manualLayout>
          <c:xMode val="edge"/>
          <c:yMode val="edge"/>
          <c:x val="0.36063707337992978"/>
          <c:y val="4.7706137704517759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Hoja1!$C$13</c:f>
              <c:strCache>
                <c:ptCount val="1"/>
                <c:pt idx="0">
                  <c:v>Cuenta de Marca temporal</c:v>
                </c:pt>
              </c:strCache>
            </c:strRef>
          </c:tx>
          <c:explosion val="9"/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Hoja1!$B$14:$B$16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Hoja1!$C$14:$C$16</c:f>
              <c:numCache>
                <c:formatCode>General</c:formatCode>
                <c:ptCount val="2"/>
                <c:pt idx="0">
                  <c:v>233</c:v>
                </c:pt>
                <c:pt idx="1">
                  <c:v>356</c:v>
                </c:pt>
              </c:numCache>
            </c:numRef>
          </c:val>
        </c:ser>
        <c:ser>
          <c:idx val="1"/>
          <c:order val="1"/>
          <c:tx>
            <c:strRef>
              <c:f>Hoja1!$D$13</c:f>
              <c:strCache>
                <c:ptCount val="1"/>
                <c:pt idx="0">
                  <c:v>Cuenta de Marca temporal2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Hoja1!$B$14:$B$16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Hoja1!$D$14:$D$16</c:f>
              <c:numCache>
                <c:formatCode>0.00%</c:formatCode>
                <c:ptCount val="2"/>
                <c:pt idx="0">
                  <c:v>0.39558573853989815</c:v>
                </c:pt>
                <c:pt idx="1">
                  <c:v>0.60441426146010191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S" sz="1600" dirty="0" smtClean="0"/>
              <a:t>¿Dispone</a:t>
            </a:r>
            <a:r>
              <a:rPr lang="es-ES" sz="1600" baseline="0" dirty="0" smtClean="0"/>
              <a:t> de Vehículo propio?</a:t>
            </a:r>
            <a:endParaRPr lang="es-ES" sz="16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375415628756542E-3"/>
          <c:y val="0.23391751721079146"/>
          <c:w val="0.83746000096012241"/>
          <c:h val="0.71863976461193979"/>
        </c:manualLayout>
      </c:layout>
      <c:pie3DChart>
        <c:varyColors val="1"/>
        <c:ser>
          <c:idx val="0"/>
          <c:order val="0"/>
          <c:explosion val="13"/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'RESULTADOS CUANTITATIVOS'!$F$4:$F$5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'RESULTADOS CUANTITATIVOS'!$G$4:$G$5</c:f>
              <c:numCache>
                <c:formatCode>0%</c:formatCode>
                <c:ptCount val="2"/>
                <c:pt idx="0">
                  <c:v>0.66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S" sz="1600" dirty="0" smtClean="0"/>
              <a:t>¿Qué transporte utilizaba</a:t>
            </a:r>
            <a:r>
              <a:rPr lang="es-ES" sz="1600" baseline="0" dirty="0" smtClean="0"/>
              <a:t> antes del tranvía? (Respuesta múltiple)</a:t>
            </a:r>
            <a:endParaRPr lang="es-E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'RESULTADOS CUANTITATIVOS'!$F$21:$F$25</c:f>
              <c:strCache>
                <c:ptCount val="5"/>
                <c:pt idx="0">
                  <c:v>A pie</c:v>
                </c:pt>
                <c:pt idx="1">
                  <c:v>Autobús</c:v>
                </c:pt>
                <c:pt idx="2">
                  <c:v>Bicicleta</c:v>
                </c:pt>
                <c:pt idx="3">
                  <c:v>Coche</c:v>
                </c:pt>
                <c:pt idx="4">
                  <c:v>Moto</c:v>
                </c:pt>
              </c:strCache>
            </c:strRef>
          </c:cat>
          <c:val>
            <c:numRef>
              <c:f>'RESULTADOS CUANTITATIVOS'!$G$21:$G$25</c:f>
              <c:numCache>
                <c:formatCode>0%</c:formatCode>
                <c:ptCount val="5"/>
                <c:pt idx="0">
                  <c:v>9.3399999999999997E-2</c:v>
                </c:pt>
                <c:pt idx="1">
                  <c:v>0.62139999999999995</c:v>
                </c:pt>
                <c:pt idx="2">
                  <c:v>4.24E-2</c:v>
                </c:pt>
                <c:pt idx="3">
                  <c:v>0.22750000000000001</c:v>
                </c:pt>
                <c:pt idx="4">
                  <c:v>1.0200000000000001E-2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9453696"/>
        <c:axId val="69464832"/>
      </c:barChart>
      <c:catAx>
        <c:axId val="69453696"/>
        <c:scaling>
          <c:orientation val="minMax"/>
        </c:scaling>
        <c:delete val="0"/>
        <c:axPos val="b"/>
        <c:majorTickMark val="none"/>
        <c:minorTickMark val="none"/>
        <c:tickLblPos val="nextTo"/>
        <c:crossAx val="69464832"/>
        <c:crosses val="autoZero"/>
        <c:auto val="1"/>
        <c:lblAlgn val="ctr"/>
        <c:lblOffset val="100"/>
        <c:noMultiLvlLbl val="0"/>
      </c:catAx>
      <c:valAx>
        <c:axId val="694648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9453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/>
              <a:t>Normalmente,</a:t>
            </a:r>
            <a:r>
              <a:rPr lang="es-ES" baseline="0" dirty="0"/>
              <a:t> ¿con que frecuencia utiliza el tranvía?</a:t>
            </a:r>
            <a:endParaRPr lang="es-E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Hoja1!$E$104:$E$108</c:f>
              <c:strCache>
                <c:ptCount val="5"/>
                <c:pt idx="0">
                  <c:v>2 veces al més</c:v>
                </c:pt>
                <c:pt idx="1">
                  <c:v>De 1 a 2 días a la semana</c:v>
                </c:pt>
                <c:pt idx="2">
                  <c:v>De 3 a 5 días a la semana</c:v>
                </c:pt>
                <c:pt idx="3">
                  <c:v>Diariamente</c:v>
                </c:pt>
                <c:pt idx="4">
                  <c:v>Esporádicamente</c:v>
                </c:pt>
              </c:strCache>
            </c:strRef>
          </c:cat>
          <c:val>
            <c:numRef>
              <c:f>Hoja1!$F$104:$F$108</c:f>
              <c:numCache>
                <c:formatCode>0.00%</c:formatCode>
                <c:ptCount val="5"/>
                <c:pt idx="0">
                  <c:v>2.5403585508330696E-2</c:v>
                </c:pt>
                <c:pt idx="1">
                  <c:v>0.11510460130643722</c:v>
                </c:pt>
                <c:pt idx="2">
                  <c:v>0.25080141578659609</c:v>
                </c:pt>
                <c:pt idx="3">
                  <c:v>0.51439095277833735</c:v>
                </c:pt>
                <c:pt idx="4">
                  <c:v>8.6932750136686721E-2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/>
              <a:t>Normalmente,</a:t>
            </a:r>
            <a:r>
              <a:rPr lang="es-ES" baseline="0" dirty="0"/>
              <a:t> </a:t>
            </a:r>
            <a:r>
              <a:rPr lang="es-ES" baseline="0" dirty="0" smtClean="0"/>
              <a:t>¿Cuántas veces usa el servicio al día?</a:t>
            </a:r>
            <a:endParaRPr lang="es-E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04043559430216E-2"/>
          <c:y val="0.47969771779326259"/>
          <c:w val="0.86512936471111057"/>
          <c:h val="0.3817582644076779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Hoja1!$E$113:$E$115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Más de 2</c:v>
                </c:pt>
              </c:strCache>
            </c:strRef>
          </c:cat>
          <c:val>
            <c:numRef>
              <c:f>Hoja1!$F$113:$F$115</c:f>
              <c:numCache>
                <c:formatCode>0%</c:formatCode>
                <c:ptCount val="3"/>
                <c:pt idx="0">
                  <c:v>0.01</c:v>
                </c:pt>
                <c:pt idx="1">
                  <c:v>0.59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8301824"/>
        <c:axId val="78303616"/>
      </c:barChart>
      <c:catAx>
        <c:axId val="78301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78303616"/>
        <c:crosses val="autoZero"/>
        <c:auto val="1"/>
        <c:lblAlgn val="ctr"/>
        <c:lblOffset val="100"/>
        <c:noMultiLvlLbl val="0"/>
      </c:catAx>
      <c:valAx>
        <c:axId val="783036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8301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/>
              <a:t>Motivos de utilización del tranvía (respuesta</a:t>
            </a:r>
            <a:r>
              <a:rPr lang="es-ES" baseline="0" dirty="0"/>
              <a:t> múltiple)</a:t>
            </a:r>
            <a:endParaRPr lang="es-ES" dirty="0"/>
          </a:p>
        </c:rich>
      </c:tx>
      <c:layout>
        <c:manualLayout>
          <c:xMode val="edge"/>
          <c:yMode val="edge"/>
          <c:x val="0.1472119716583214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016397603331434E-2"/>
          <c:y val="0.22210921008776802"/>
          <c:w val="0.87988643024338287"/>
          <c:h val="0.627229474502833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5ABA"/>
            </a:solidFill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Hoja1!$E$121:$E$127</c:f>
              <c:strCache>
                <c:ptCount val="7"/>
                <c:pt idx="0">
                  <c:v>Hospital</c:v>
                </c:pt>
                <c:pt idx="1">
                  <c:v>Ir de compras</c:v>
                </c:pt>
                <c:pt idx="2">
                  <c:v>Hacer trámites</c:v>
                </c:pt>
                <c:pt idx="3">
                  <c:v>Ocio</c:v>
                </c:pt>
                <c:pt idx="4">
                  <c:v>Ir a la Universidad/ Instituto/ Colegio</c:v>
                </c:pt>
                <c:pt idx="5">
                  <c:v>Otros motivos</c:v>
                </c:pt>
                <c:pt idx="6">
                  <c:v>Ir al trabajo</c:v>
                </c:pt>
              </c:strCache>
            </c:strRef>
          </c:cat>
          <c:val>
            <c:numRef>
              <c:f>Hoja1!$F$121:$F$127</c:f>
              <c:numCache>
                <c:formatCode>0%</c:formatCode>
                <c:ptCount val="7"/>
                <c:pt idx="0">
                  <c:v>2.0632499784178873E-2</c:v>
                </c:pt>
                <c:pt idx="1">
                  <c:v>3.4260884578861041E-2</c:v>
                </c:pt>
                <c:pt idx="2">
                  <c:v>6.0498978446663403E-2</c:v>
                </c:pt>
                <c:pt idx="3">
                  <c:v>9.3816005294811655E-2</c:v>
                </c:pt>
                <c:pt idx="4">
                  <c:v>0.11782106989726915</c:v>
                </c:pt>
                <c:pt idx="5">
                  <c:v>0.33459181030761703</c:v>
                </c:pt>
                <c:pt idx="6">
                  <c:v>0.33465511783833557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8210944"/>
        <c:axId val="78221312"/>
      </c:barChart>
      <c:catAx>
        <c:axId val="782109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78221312"/>
        <c:crosses val="autoZero"/>
        <c:auto val="1"/>
        <c:lblAlgn val="ctr"/>
        <c:lblOffset val="100"/>
        <c:noMultiLvlLbl val="0"/>
      </c:catAx>
      <c:valAx>
        <c:axId val="782213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8210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Hoja1!$AD$20:$AD$29</c:f>
              <c:numCache>
                <c:formatCode>0.0%</c:formatCode>
                <c:ptCount val="10"/>
                <c:pt idx="0">
                  <c:v>3.5778175313059034E-3</c:v>
                </c:pt>
                <c:pt idx="1">
                  <c:v>1.7889087656529517E-3</c:v>
                </c:pt>
                <c:pt idx="2">
                  <c:v>8.9445438282647581E-3</c:v>
                </c:pt>
                <c:pt idx="3">
                  <c:v>1.9677996422182469E-2</c:v>
                </c:pt>
                <c:pt idx="4">
                  <c:v>2.3255813953488372E-2</c:v>
                </c:pt>
                <c:pt idx="5">
                  <c:v>5.5456171735241505E-2</c:v>
                </c:pt>
                <c:pt idx="6">
                  <c:v>0.23076923076923078</c:v>
                </c:pt>
                <c:pt idx="7">
                  <c:v>0.2844364937388193</c:v>
                </c:pt>
                <c:pt idx="8">
                  <c:v>0.26654740608228983</c:v>
                </c:pt>
                <c:pt idx="9">
                  <c:v>0.10554561717352415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562240"/>
        <c:axId val="79563776"/>
      </c:barChart>
      <c:catAx>
        <c:axId val="79562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79563776"/>
        <c:crosses val="autoZero"/>
        <c:auto val="1"/>
        <c:lblAlgn val="ctr"/>
        <c:lblOffset val="100"/>
        <c:noMultiLvlLbl val="0"/>
      </c:catAx>
      <c:valAx>
        <c:axId val="795637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79562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189950174130047E-2"/>
          <c:y val="0.14618537000757781"/>
          <c:w val="0.56303212853838591"/>
          <c:h val="0.72050393716752037"/>
        </c:manualLayout>
      </c:layout>
      <c:pie3DChart>
        <c:varyColors val="1"/>
        <c:ser>
          <c:idx val="0"/>
          <c:order val="0"/>
          <c:explosion val="20"/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Hoja1!$AE$20:$AE$22</c:f>
              <c:strCache>
                <c:ptCount val="3"/>
                <c:pt idx="0">
                  <c:v>Utiliza máquinas expendedoras</c:v>
                </c:pt>
                <c:pt idx="1">
                  <c:v>No utilizan máquinas expendedoras</c:v>
                </c:pt>
                <c:pt idx="2">
                  <c:v>Ns/Nc</c:v>
                </c:pt>
              </c:strCache>
            </c:strRef>
          </c:cat>
          <c:val>
            <c:numRef>
              <c:f>Hoja1!$AF$20:$AF$22</c:f>
              <c:numCache>
                <c:formatCode>0%</c:formatCode>
                <c:ptCount val="3"/>
                <c:pt idx="0">
                  <c:v>0.94906621392190149</c:v>
                </c:pt>
                <c:pt idx="1">
                  <c:v>5.0933786078098474E-2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2350219714516264"/>
          <c:y val="0.25415981326649312"/>
          <c:w val="0.34603614115133891"/>
          <c:h val="0.54317857532066305"/>
        </c:manualLayout>
      </c:layout>
      <c:overlay val="0"/>
      <c:txPr>
        <a:bodyPr/>
        <a:lstStyle/>
        <a:p>
          <a:pPr>
            <a:defRPr sz="105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844081439763211E-2"/>
          <c:y val="6.9554493945117229E-2"/>
          <c:w val="0.58856377165315987"/>
          <c:h val="0.7903432951894233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explosion val="36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Hoja1!$AC$59:$AC$61</c:f>
              <c:strCache>
                <c:ptCount val="3"/>
                <c:pt idx="0">
                  <c:v>No utiliza transbordo</c:v>
                </c:pt>
                <c:pt idx="1">
                  <c:v>Utiliza transbordo</c:v>
                </c:pt>
                <c:pt idx="2">
                  <c:v>Ns/Nc</c:v>
                </c:pt>
              </c:strCache>
            </c:strRef>
          </c:cat>
          <c:val>
            <c:numRef>
              <c:f>Hoja1!$AD$59:$AD$61</c:f>
              <c:numCache>
                <c:formatCode>0.0%</c:formatCode>
                <c:ptCount val="3"/>
                <c:pt idx="0">
                  <c:v>8.3000000000000004E-2</c:v>
                </c:pt>
                <c:pt idx="1">
                  <c:v>0.9168081494057726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2025193453268634"/>
          <c:y val="0.24307188090212198"/>
          <c:w val="0.36368624304909875"/>
          <c:h val="0.44330796578157983"/>
        </c:manualLayout>
      </c:layout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Hoja1!$AD$47:$AD$56</c:f>
              <c:numCache>
                <c:formatCode>0.0%</c:formatCode>
                <c:ptCount val="10"/>
                <c:pt idx="0">
                  <c:v>1.6666666666666666E-2</c:v>
                </c:pt>
                <c:pt idx="1">
                  <c:v>9.2592592592592587E-3</c:v>
                </c:pt>
                <c:pt idx="2">
                  <c:v>7.4074074074074077E-3</c:v>
                </c:pt>
                <c:pt idx="3">
                  <c:v>1.4814814814814815E-2</c:v>
                </c:pt>
                <c:pt idx="4">
                  <c:v>2.7777777777777776E-2</c:v>
                </c:pt>
                <c:pt idx="5">
                  <c:v>7.5925925925925924E-2</c:v>
                </c:pt>
                <c:pt idx="6">
                  <c:v>0.25740740740740742</c:v>
                </c:pt>
                <c:pt idx="7">
                  <c:v>0.27407407407407408</c:v>
                </c:pt>
                <c:pt idx="8">
                  <c:v>0.22222222222222221</c:v>
                </c:pt>
                <c:pt idx="9">
                  <c:v>9.4444444444444442E-2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6900736"/>
        <c:axId val="86902272"/>
      </c:barChart>
      <c:catAx>
        <c:axId val="86900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86902272"/>
        <c:crosses val="autoZero"/>
        <c:auto val="1"/>
        <c:lblAlgn val="ctr"/>
        <c:lblOffset val="100"/>
        <c:noMultiLvlLbl val="0"/>
      </c:catAx>
      <c:valAx>
        <c:axId val="8690227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6900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Hoja1!$AD$83:$AD$92</c:f>
              <c:numCache>
                <c:formatCode>0.0%</c:formatCode>
                <c:ptCount val="10"/>
                <c:pt idx="0">
                  <c:v>5.6390977443609019E-3</c:v>
                </c:pt>
                <c:pt idx="1">
                  <c:v>1.8796992481203006E-3</c:v>
                </c:pt>
                <c:pt idx="2">
                  <c:v>1.8796992481203006E-3</c:v>
                </c:pt>
                <c:pt idx="3">
                  <c:v>1.8796992481203006E-3</c:v>
                </c:pt>
                <c:pt idx="4">
                  <c:v>1.5037593984962405E-2</c:v>
                </c:pt>
                <c:pt idx="5">
                  <c:v>5.6390977443609019E-2</c:v>
                </c:pt>
                <c:pt idx="6">
                  <c:v>0.18609022556390978</c:v>
                </c:pt>
                <c:pt idx="7">
                  <c:v>0.26315789473684209</c:v>
                </c:pt>
                <c:pt idx="8">
                  <c:v>0.29135338345864664</c:v>
                </c:pt>
                <c:pt idx="9">
                  <c:v>0.17669172932330826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6707200"/>
        <c:axId val="86725376"/>
      </c:barChart>
      <c:catAx>
        <c:axId val="86707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86725376"/>
        <c:crosses val="autoZero"/>
        <c:auto val="1"/>
        <c:lblAlgn val="ctr"/>
        <c:lblOffset val="100"/>
        <c:noMultiLvlLbl val="0"/>
      </c:catAx>
      <c:valAx>
        <c:axId val="867253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6707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ENCUESTAS DE SATISFACCIÓN PONDERADO TRANVÍAS.xlsx]Hoja1!Tabla dinámica3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Edad</a:t>
            </a:r>
            <a:endParaRPr lang="en-US" dirty="0"/>
          </a:p>
        </c:rich>
      </c:tx>
      <c:layout>
        <c:manualLayout>
          <c:xMode val="edge"/>
          <c:yMode val="edge"/>
          <c:x val="0.41006756977928727"/>
          <c:y val="7.870387845329431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54637189366983E-2"/>
          <c:y val="0.26272169127659512"/>
          <c:w val="0.54477241819860878"/>
          <c:h val="0.68434677047198222"/>
        </c:manualLayout>
      </c:layout>
      <c:pie3DChart>
        <c:varyColors val="1"/>
        <c:ser>
          <c:idx val="0"/>
          <c:order val="0"/>
          <c:tx>
            <c:strRef>
              <c:f>Hoja1!$C$19</c:f>
              <c:strCache>
                <c:ptCount val="1"/>
                <c:pt idx="0">
                  <c:v>Cuenta de Marca temporal</c:v>
                </c:pt>
              </c:strCache>
            </c:strRef>
          </c:tx>
          <c:explosion val="10"/>
          <c:dPt>
            <c:idx val="4"/>
            <c:bubble3D val="0"/>
            <c:spPr>
              <a:noFill/>
            </c:spPr>
          </c:dPt>
          <c:dLbls>
            <c:dLbl>
              <c:idx val="2"/>
              <c:layout>
                <c:manualLayout>
                  <c:x val="8.4902885800923089E-2"/>
                  <c:y val="-9.53814833169158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29%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Hoja1!$B$20:$B$25</c:f>
              <c:strCache>
                <c:ptCount val="5"/>
                <c:pt idx="0">
                  <c:v>Entre 31 y 39 años</c:v>
                </c:pt>
                <c:pt idx="1">
                  <c:v>Entre 40 y 60 años</c:v>
                </c:pt>
                <c:pt idx="2">
                  <c:v>Más de 60 años</c:v>
                </c:pt>
                <c:pt idx="3">
                  <c:v>Menos de 30 años</c:v>
                </c:pt>
                <c:pt idx="4">
                  <c:v>(en blanco)</c:v>
                </c:pt>
              </c:strCache>
            </c:strRef>
          </c:cat>
          <c:val>
            <c:numRef>
              <c:f>Hoja1!$C$20:$C$25</c:f>
              <c:numCache>
                <c:formatCode>General</c:formatCode>
                <c:ptCount val="5"/>
                <c:pt idx="0">
                  <c:v>123</c:v>
                </c:pt>
                <c:pt idx="1">
                  <c:v>246</c:v>
                </c:pt>
                <c:pt idx="2">
                  <c:v>48</c:v>
                </c:pt>
                <c:pt idx="3">
                  <c:v>168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Hoja1!$D$19</c:f>
              <c:strCache>
                <c:ptCount val="1"/>
                <c:pt idx="0">
                  <c:v>Cuenta de Marca temporal2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Hoja1!$B$20:$B$25</c:f>
              <c:strCache>
                <c:ptCount val="5"/>
                <c:pt idx="0">
                  <c:v>Entre 31 y 39 años</c:v>
                </c:pt>
                <c:pt idx="1">
                  <c:v>Entre 40 y 60 años</c:v>
                </c:pt>
                <c:pt idx="2">
                  <c:v>Más de 60 años</c:v>
                </c:pt>
                <c:pt idx="3">
                  <c:v>Menos de 30 años</c:v>
                </c:pt>
                <c:pt idx="4">
                  <c:v>(en blanco)</c:v>
                </c:pt>
              </c:strCache>
            </c:strRef>
          </c:cat>
          <c:val>
            <c:numRef>
              <c:f>Hoja1!$D$20:$D$25</c:f>
              <c:numCache>
                <c:formatCode>0.00%</c:formatCode>
                <c:ptCount val="5"/>
                <c:pt idx="0">
                  <c:v>0.20882852292020374</c:v>
                </c:pt>
                <c:pt idx="1">
                  <c:v>0.41765704584040747</c:v>
                </c:pt>
                <c:pt idx="2">
                  <c:v>8.1494057724957561E-2</c:v>
                </c:pt>
                <c:pt idx="3">
                  <c:v>0.28522920203735147</c:v>
                </c:pt>
                <c:pt idx="4">
                  <c:v>6.7911714770797962E-3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4"/>
        <c:delete val="1"/>
      </c:legendEntry>
      <c:layout/>
      <c:overlay val="0"/>
      <c:txPr>
        <a:bodyPr/>
        <a:lstStyle/>
        <a:p>
          <a:pPr>
            <a:defRPr sz="105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377647921936001E-2"/>
          <c:y val="0.1270751814880984"/>
          <c:w val="0.46143517497191111"/>
          <c:h val="0.65779237437972793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Hoja1!$AC$80:$AC$81</c:f>
              <c:strCache>
                <c:ptCount val="2"/>
                <c:pt idx="0">
                  <c:v>No utiliza servicio 24 horas</c:v>
                </c:pt>
                <c:pt idx="1">
                  <c:v>Utiliza servicio 24 horas</c:v>
                </c:pt>
              </c:strCache>
            </c:strRef>
          </c:cat>
          <c:val>
            <c:numRef>
              <c:f>Hoja1!$AD$80:$AD$81</c:f>
              <c:numCache>
                <c:formatCode>0%</c:formatCode>
                <c:ptCount val="2"/>
                <c:pt idx="0">
                  <c:v>9.6774193548387094E-2</c:v>
                </c:pt>
                <c:pt idx="1">
                  <c:v>0.90322580645161277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ENCUESTAS DE SATISFACCIÓN PONDERADO TRANVÍAS.xlsx]Hoja1!Tabla dinámica20</c:name>
    <c:fmtId val="3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Hoja1!$AD$95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cat>
            <c:strRef>
              <c:f>Hoja1!$AC$96:$AC$106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Hoja1!$AD$96:$AD$106</c:f>
              <c:numCache>
                <c:formatCode>0.0%</c:formatCode>
                <c:ptCount val="10"/>
                <c:pt idx="0">
                  <c:v>3.3955857385398981E-3</c:v>
                </c:pt>
                <c:pt idx="1">
                  <c:v>3.3955857385398981E-3</c:v>
                </c:pt>
                <c:pt idx="2">
                  <c:v>8.4889643463497456E-3</c:v>
                </c:pt>
                <c:pt idx="3">
                  <c:v>1.5280135823429542E-2</c:v>
                </c:pt>
                <c:pt idx="4">
                  <c:v>3.0560271646859084E-2</c:v>
                </c:pt>
                <c:pt idx="5">
                  <c:v>6.2818336162988112E-2</c:v>
                </c:pt>
                <c:pt idx="6">
                  <c:v>0.23429541595925296</c:v>
                </c:pt>
                <c:pt idx="7">
                  <c:v>0.24617996604414261</c:v>
                </c:pt>
                <c:pt idx="8">
                  <c:v>0.30050933786078099</c:v>
                </c:pt>
                <c:pt idx="9">
                  <c:v>9.5076400679117143E-2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6895232"/>
        <c:axId val="86970752"/>
      </c:barChart>
      <c:catAx>
        <c:axId val="86895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86970752"/>
        <c:crosses val="autoZero"/>
        <c:auto val="1"/>
        <c:lblAlgn val="ctr"/>
        <c:lblOffset val="100"/>
        <c:noMultiLvlLbl val="0"/>
      </c:catAx>
      <c:valAx>
        <c:axId val="869707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6895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ENCUESTAS DE SATISFACCIÓN PONDERADO TRANVÍAS.xlsx]Hoja1!Tabla dinámica21</c:name>
    <c:fmtId val="20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Hoja1!$AD$109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cat>
            <c:strRef>
              <c:f>Hoja1!$AC$110:$AC$120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Hoja1!$AD$110:$AD$120</c:f>
              <c:numCache>
                <c:formatCode>0.0%</c:formatCode>
                <c:ptCount val="10"/>
                <c:pt idx="0">
                  <c:v>8.731717965509714E-4</c:v>
                </c:pt>
                <c:pt idx="1">
                  <c:v>1.3097576948264572E-3</c:v>
                </c:pt>
                <c:pt idx="2">
                  <c:v>6.5487884741322853E-3</c:v>
                </c:pt>
                <c:pt idx="3">
                  <c:v>1.3097576948264571E-2</c:v>
                </c:pt>
                <c:pt idx="4">
                  <c:v>2.837808338790657E-2</c:v>
                </c:pt>
                <c:pt idx="5">
                  <c:v>4.8461034708578911E-2</c:v>
                </c:pt>
                <c:pt idx="6">
                  <c:v>0.16808557083606199</c:v>
                </c:pt>
                <c:pt idx="7">
                  <c:v>0.27068325693080114</c:v>
                </c:pt>
                <c:pt idx="8">
                  <c:v>0.33595284872298625</c:v>
                </c:pt>
                <c:pt idx="9">
                  <c:v>0.12660991049989084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7050496"/>
        <c:axId val="87064576"/>
      </c:barChart>
      <c:catAx>
        <c:axId val="87050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87064576"/>
        <c:crosses val="autoZero"/>
        <c:auto val="1"/>
        <c:lblAlgn val="ctr"/>
        <c:lblOffset val="100"/>
        <c:noMultiLvlLbl val="0"/>
      </c:catAx>
      <c:valAx>
        <c:axId val="870645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7050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ENCUESTAS DE SATISFACCIÓN PONDERADO TRANVÍAS.xlsx]Hoja1!Tabla dinámica22</c:name>
    <c:fmtId val="58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Hoja1!$AD$124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cat>
            <c:strRef>
              <c:f>Hoja1!$AC$125:$AC$135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Hoja1!$AD$125:$AD$135</c:f>
              <c:numCache>
                <c:formatCode>0.0%</c:formatCode>
                <c:ptCount val="10"/>
                <c:pt idx="0">
                  <c:v>8.4889643463497456E-3</c:v>
                </c:pt>
                <c:pt idx="1">
                  <c:v>1.3582342954159592E-2</c:v>
                </c:pt>
                <c:pt idx="2">
                  <c:v>1.3582342954159592E-2</c:v>
                </c:pt>
                <c:pt idx="3">
                  <c:v>3.5653650254668934E-2</c:v>
                </c:pt>
                <c:pt idx="4">
                  <c:v>6.1120543293718167E-2</c:v>
                </c:pt>
                <c:pt idx="5">
                  <c:v>0.12733446519524619</c:v>
                </c:pt>
                <c:pt idx="6">
                  <c:v>0.23259762308998302</c:v>
                </c:pt>
                <c:pt idx="7">
                  <c:v>0.2699490662139219</c:v>
                </c:pt>
                <c:pt idx="8">
                  <c:v>0.18505942275042445</c:v>
                </c:pt>
                <c:pt idx="9">
                  <c:v>5.2631578947368418E-2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9753472"/>
        <c:axId val="89755008"/>
      </c:barChart>
      <c:catAx>
        <c:axId val="89753472"/>
        <c:scaling>
          <c:orientation val="minMax"/>
        </c:scaling>
        <c:delete val="0"/>
        <c:axPos val="b"/>
        <c:majorTickMark val="none"/>
        <c:minorTickMark val="none"/>
        <c:tickLblPos val="nextTo"/>
        <c:crossAx val="89755008"/>
        <c:crosses val="autoZero"/>
        <c:auto val="1"/>
        <c:lblAlgn val="ctr"/>
        <c:lblOffset val="100"/>
        <c:noMultiLvlLbl val="0"/>
      </c:catAx>
      <c:valAx>
        <c:axId val="897550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9753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Hoja1!$AF$165:$AF$174</c:f>
              <c:numCache>
                <c:formatCode>0.0%</c:formatCode>
                <c:ptCount val="10"/>
                <c:pt idx="0">
                  <c:v>5.0933786078098476E-3</c:v>
                </c:pt>
                <c:pt idx="1">
                  <c:v>3.3955857385398981E-3</c:v>
                </c:pt>
                <c:pt idx="2">
                  <c:v>6.7911714770797962E-3</c:v>
                </c:pt>
                <c:pt idx="3">
                  <c:v>6.7911714770797962E-3</c:v>
                </c:pt>
                <c:pt idx="4">
                  <c:v>1.8675721561969439E-2</c:v>
                </c:pt>
                <c:pt idx="5">
                  <c:v>3.5653650254668934E-2</c:v>
                </c:pt>
                <c:pt idx="6">
                  <c:v>0.13242784380305603</c:v>
                </c:pt>
                <c:pt idx="7">
                  <c:v>0.35823429541595925</c:v>
                </c:pt>
                <c:pt idx="8">
                  <c:v>0.33786078098471989</c:v>
                </c:pt>
                <c:pt idx="9">
                  <c:v>9.5076400679117143E-2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7120896"/>
        <c:axId val="87122688"/>
      </c:barChart>
      <c:catAx>
        <c:axId val="87120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87122688"/>
        <c:crosses val="autoZero"/>
        <c:auto val="1"/>
        <c:lblAlgn val="ctr"/>
        <c:lblOffset val="100"/>
        <c:noMultiLvlLbl val="0"/>
      </c:catAx>
      <c:valAx>
        <c:axId val="871226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7120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Hoja1!$AF$147:$AF$156</c:f>
              <c:numCache>
                <c:formatCode>0.0%</c:formatCode>
                <c:ptCount val="10"/>
                <c:pt idx="0">
                  <c:v>2.1030494216614089E-4</c:v>
                </c:pt>
                <c:pt idx="1">
                  <c:v>4.2060988433228178E-4</c:v>
                </c:pt>
                <c:pt idx="2">
                  <c:v>5.6782334384858045E-3</c:v>
                </c:pt>
                <c:pt idx="3">
                  <c:v>2.523659305993691E-3</c:v>
                </c:pt>
                <c:pt idx="4">
                  <c:v>1.0515247108307046E-2</c:v>
                </c:pt>
                <c:pt idx="5">
                  <c:v>3.0283911671924291E-2</c:v>
                </c:pt>
                <c:pt idx="6">
                  <c:v>0.16340694006309148</c:v>
                </c:pt>
                <c:pt idx="7">
                  <c:v>0.32639327024185066</c:v>
                </c:pt>
                <c:pt idx="8">
                  <c:v>0.32176656151419558</c:v>
                </c:pt>
                <c:pt idx="9">
                  <c:v>0.13880126182965299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7249664"/>
        <c:axId val="87251200"/>
      </c:barChart>
      <c:catAx>
        <c:axId val="87249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87251200"/>
        <c:crosses val="autoZero"/>
        <c:auto val="1"/>
        <c:lblAlgn val="ctr"/>
        <c:lblOffset val="100"/>
        <c:noMultiLvlLbl val="0"/>
      </c:catAx>
      <c:valAx>
        <c:axId val="872512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7249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Hoja1!$AF$181:$AF$190</c:f>
              <c:numCache>
                <c:formatCode>0.0%</c:formatCode>
                <c:ptCount val="10"/>
                <c:pt idx="0">
                  <c:v>2.1422450728363326E-4</c:v>
                </c:pt>
                <c:pt idx="1">
                  <c:v>4.2844901456726652E-4</c:v>
                </c:pt>
                <c:pt idx="2">
                  <c:v>3.2133676092544988E-3</c:v>
                </c:pt>
                <c:pt idx="3">
                  <c:v>8.5689802913453304E-4</c:v>
                </c:pt>
                <c:pt idx="4">
                  <c:v>1.6066838046272493E-2</c:v>
                </c:pt>
                <c:pt idx="5">
                  <c:v>4.3701799485861184E-2</c:v>
                </c:pt>
                <c:pt idx="6">
                  <c:v>0.19344473007712082</c:v>
                </c:pt>
                <c:pt idx="7">
                  <c:v>0.35989717223650386</c:v>
                </c:pt>
                <c:pt idx="8">
                  <c:v>0.28149100257069409</c:v>
                </c:pt>
                <c:pt idx="9">
                  <c:v>0.10068551842330763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7324544"/>
        <c:axId val="87326080"/>
      </c:barChart>
      <c:catAx>
        <c:axId val="87324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87326080"/>
        <c:crosses val="autoZero"/>
        <c:auto val="1"/>
        <c:lblAlgn val="ctr"/>
        <c:lblOffset val="100"/>
        <c:noMultiLvlLbl val="0"/>
      </c:catAx>
      <c:valAx>
        <c:axId val="873260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7324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Hoja1!$AF$195:$AF$204</c:f>
              <c:numCache>
                <c:formatCode>0.0%</c:formatCode>
                <c:ptCount val="10"/>
                <c:pt idx="0">
                  <c:v>4.2354934349851756E-4</c:v>
                </c:pt>
                <c:pt idx="1">
                  <c:v>4.2354934349851756E-4</c:v>
                </c:pt>
                <c:pt idx="2">
                  <c:v>6.3532401524777639E-4</c:v>
                </c:pt>
                <c:pt idx="3">
                  <c:v>1.6941973739940702E-3</c:v>
                </c:pt>
                <c:pt idx="4">
                  <c:v>1.0588733587462939E-2</c:v>
                </c:pt>
                <c:pt idx="5">
                  <c:v>5.3367217280813214E-2</c:v>
                </c:pt>
                <c:pt idx="6">
                  <c:v>0.20753917831427363</c:v>
                </c:pt>
                <c:pt idx="7">
                  <c:v>0.26937738246505716</c:v>
                </c:pt>
                <c:pt idx="8">
                  <c:v>0.31829733163913598</c:v>
                </c:pt>
                <c:pt idx="9">
                  <c:v>0.13765353663701821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9837952"/>
        <c:axId val="89839488"/>
      </c:barChart>
      <c:catAx>
        <c:axId val="89837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89839488"/>
        <c:crosses val="autoZero"/>
        <c:auto val="1"/>
        <c:lblAlgn val="ctr"/>
        <c:lblOffset val="100"/>
        <c:noMultiLvlLbl val="0"/>
      </c:catAx>
      <c:valAx>
        <c:axId val="898394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9837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Hoja1!$AF$209:$AF$218</c:f>
              <c:numCache>
                <c:formatCode>0.0%</c:formatCode>
                <c:ptCount val="10"/>
                <c:pt idx="0">
                  <c:v>0</c:v>
                </c:pt>
                <c:pt idx="1">
                  <c:v>4.18848167539267E-4</c:v>
                </c:pt>
                <c:pt idx="2">
                  <c:v>1.256544502617801E-3</c:v>
                </c:pt>
                <c:pt idx="3">
                  <c:v>5.0261780104712038E-3</c:v>
                </c:pt>
                <c:pt idx="4">
                  <c:v>8.3769633507853412E-3</c:v>
                </c:pt>
                <c:pt idx="5">
                  <c:v>4.5235602094240837E-2</c:v>
                </c:pt>
                <c:pt idx="6">
                  <c:v>0.16418848167539268</c:v>
                </c:pt>
                <c:pt idx="7">
                  <c:v>0.29989528795811521</c:v>
                </c:pt>
                <c:pt idx="8">
                  <c:v>0.33738219895287958</c:v>
                </c:pt>
                <c:pt idx="9">
                  <c:v>0.13821989528795811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102016"/>
        <c:axId val="89923584"/>
      </c:barChart>
      <c:catAx>
        <c:axId val="90102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89923584"/>
        <c:crosses val="autoZero"/>
        <c:auto val="1"/>
        <c:lblAlgn val="ctr"/>
        <c:lblOffset val="100"/>
        <c:noMultiLvlLbl val="0"/>
      </c:catAx>
      <c:valAx>
        <c:axId val="899235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0102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797019734192506E-2"/>
          <c:y val="0.12928841887860476"/>
          <c:w val="0.52337633047580689"/>
          <c:h val="0.71106479002524292"/>
        </c:manualLayout>
      </c:layout>
      <c:pie3DChart>
        <c:varyColors val="1"/>
        <c:ser>
          <c:idx val="0"/>
          <c:order val="0"/>
          <c:explosion val="7"/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Hoja1!$AD$236:$AD$237</c:f>
              <c:strCache>
                <c:ptCount val="2"/>
                <c:pt idx="0">
                  <c:v>Ha solicitado información en Atención al cliente</c:v>
                </c:pt>
                <c:pt idx="1">
                  <c:v>No ha solicitado información en Atención al cliente</c:v>
                </c:pt>
              </c:strCache>
            </c:strRef>
          </c:cat>
          <c:val>
            <c:numRef>
              <c:f>Hoja1!$AE$236:$AE$237</c:f>
              <c:numCache>
                <c:formatCode>0%</c:formatCode>
                <c:ptCount val="2"/>
                <c:pt idx="0">
                  <c:v>0.40916808149405776</c:v>
                </c:pt>
                <c:pt idx="1">
                  <c:v>0.5908319185059423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ENCUESTAS DE SATISFACCIÓN PONDERADO TRANVÍAS.xlsx]Hoja1!Tabla dinámica4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Situación laboral actual</a:t>
            </a:r>
            <a:endParaRPr lang="en-US" dirty="0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Hoja1!$C$29</c:f>
              <c:strCache>
                <c:ptCount val="1"/>
                <c:pt idx="0">
                  <c:v>Cuenta de Marca temporal</c:v>
                </c:pt>
              </c:strCache>
            </c:strRef>
          </c:tx>
          <c:explosion val="6"/>
          <c:dPt>
            <c:idx val="4"/>
            <c:bubble3D val="0"/>
            <c:spPr>
              <a:noFill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Hoja1!$B$30:$B$35</c:f>
              <c:strCache>
                <c:ptCount val="5"/>
                <c:pt idx="0">
                  <c:v>Desempleado</c:v>
                </c:pt>
                <c:pt idx="1">
                  <c:v>Estudiante</c:v>
                </c:pt>
                <c:pt idx="2">
                  <c:v>Pensionista, Jubilado</c:v>
                </c:pt>
                <c:pt idx="3">
                  <c:v>Trabajando</c:v>
                </c:pt>
                <c:pt idx="4">
                  <c:v>(en blanco)</c:v>
                </c:pt>
              </c:strCache>
            </c:strRef>
          </c:cat>
          <c:val>
            <c:numRef>
              <c:f>Hoja1!$C$30:$C$35</c:f>
              <c:numCache>
                <c:formatCode>General</c:formatCode>
                <c:ptCount val="5"/>
                <c:pt idx="0">
                  <c:v>122</c:v>
                </c:pt>
                <c:pt idx="1">
                  <c:v>99</c:v>
                </c:pt>
                <c:pt idx="2">
                  <c:v>57</c:v>
                </c:pt>
                <c:pt idx="3">
                  <c:v>306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Hoja1!$D$29</c:f>
              <c:strCache>
                <c:ptCount val="1"/>
                <c:pt idx="0">
                  <c:v>Cuenta de Marca temporal2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Hoja1!$B$30:$B$35</c:f>
              <c:strCache>
                <c:ptCount val="5"/>
                <c:pt idx="0">
                  <c:v>Desempleado</c:v>
                </c:pt>
                <c:pt idx="1">
                  <c:v>Estudiante</c:v>
                </c:pt>
                <c:pt idx="2">
                  <c:v>Pensionista, Jubilado</c:v>
                </c:pt>
                <c:pt idx="3">
                  <c:v>Trabajando</c:v>
                </c:pt>
                <c:pt idx="4">
                  <c:v>(en blanco)</c:v>
                </c:pt>
              </c:strCache>
            </c:strRef>
          </c:cat>
          <c:val>
            <c:numRef>
              <c:f>Hoja1!$D$30:$D$35</c:f>
              <c:numCache>
                <c:formatCode>0.00%</c:formatCode>
                <c:ptCount val="5"/>
                <c:pt idx="0">
                  <c:v>0.2071307300509338</c:v>
                </c:pt>
                <c:pt idx="1">
                  <c:v>0.16808149405772496</c:v>
                </c:pt>
                <c:pt idx="2">
                  <c:v>9.6774193548387094E-2</c:v>
                </c:pt>
                <c:pt idx="3">
                  <c:v>0.51952461799660443</c:v>
                </c:pt>
                <c:pt idx="4">
                  <c:v>8.4889643463497456E-3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4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54952763533094E-3"/>
          <c:y val="1.1682586874291686E-2"/>
          <c:w val="0.96596382078404541"/>
          <c:h val="0.8648257240137566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Hoja1!$AF$223:$AF$232</c:f>
              <c:numCache>
                <c:formatCode>0.0%</c:formatCode>
                <c:ptCount val="10"/>
                <c:pt idx="0">
                  <c:v>4.1493775933609959E-3</c:v>
                </c:pt>
                <c:pt idx="1">
                  <c:v>4.1493775933609959E-3</c:v>
                </c:pt>
                <c:pt idx="2">
                  <c:v>8.2987551867219917E-3</c:v>
                </c:pt>
                <c:pt idx="3">
                  <c:v>1.2448132780082987E-2</c:v>
                </c:pt>
                <c:pt idx="4">
                  <c:v>1.2448132780082987E-2</c:v>
                </c:pt>
                <c:pt idx="5">
                  <c:v>5.3941908713692949E-2</c:v>
                </c:pt>
                <c:pt idx="6">
                  <c:v>0.30705394190871371</c:v>
                </c:pt>
                <c:pt idx="7">
                  <c:v>0.27800829875518673</c:v>
                </c:pt>
                <c:pt idx="8">
                  <c:v>0.21576763485477179</c:v>
                </c:pt>
                <c:pt idx="9">
                  <c:v>0.1037344398340249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142976"/>
        <c:axId val="90152960"/>
      </c:barChart>
      <c:catAx>
        <c:axId val="90142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90152960"/>
        <c:crosses val="autoZero"/>
        <c:auto val="1"/>
        <c:lblAlgn val="ctr"/>
        <c:lblOffset val="100"/>
        <c:noMultiLvlLbl val="0"/>
      </c:catAx>
      <c:valAx>
        <c:axId val="9015296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0142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900574576145887E-2"/>
          <c:y val="0.11342592592592593"/>
          <c:w val="0.48269527803162449"/>
          <c:h val="0.71296296296296291"/>
        </c:manualLayout>
      </c:layout>
      <c:pie3DChart>
        <c:varyColors val="1"/>
        <c:ser>
          <c:idx val="0"/>
          <c:order val="0"/>
          <c:explosion val="12"/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Hoja1!$AD$254:$AD$255</c:f>
              <c:strCache>
                <c:ptCount val="2"/>
                <c:pt idx="0">
                  <c:v>Ha tenido trato con los empleados del Tranvía</c:v>
                </c:pt>
                <c:pt idx="1">
                  <c:v>No ha tenido trato con los Empleados del Tranvía</c:v>
                </c:pt>
              </c:strCache>
            </c:strRef>
          </c:cat>
          <c:val>
            <c:numRef>
              <c:f>Hoja1!$AE$254:$AE$255</c:f>
              <c:numCache>
                <c:formatCode>0%</c:formatCode>
                <c:ptCount val="2"/>
                <c:pt idx="0">
                  <c:v>0.59932088285229201</c:v>
                </c:pt>
                <c:pt idx="1">
                  <c:v>0.40067911714770799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Hoja1!$AF$241:$AF$250</c:f>
              <c:numCache>
                <c:formatCode>0.0%</c:formatCode>
                <c:ptCount val="10"/>
                <c:pt idx="0">
                  <c:v>2.8328611898016999E-3</c:v>
                </c:pt>
                <c:pt idx="1">
                  <c:v>2.8328611898016999E-3</c:v>
                </c:pt>
                <c:pt idx="2">
                  <c:v>5.6657223796033997E-3</c:v>
                </c:pt>
                <c:pt idx="3">
                  <c:v>2.8328611898016999E-3</c:v>
                </c:pt>
                <c:pt idx="4">
                  <c:v>5.6657223796033997E-3</c:v>
                </c:pt>
                <c:pt idx="5">
                  <c:v>4.5325779036827198E-2</c:v>
                </c:pt>
                <c:pt idx="6">
                  <c:v>0.27478753541076489</c:v>
                </c:pt>
                <c:pt idx="7">
                  <c:v>0.26912181303116145</c:v>
                </c:pt>
                <c:pt idx="8">
                  <c:v>0.24929178470254956</c:v>
                </c:pt>
                <c:pt idx="9">
                  <c:v>0.14164305949008499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513408"/>
        <c:axId val="90514944"/>
      </c:barChart>
      <c:catAx>
        <c:axId val="90513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90514944"/>
        <c:crosses val="autoZero"/>
        <c:auto val="1"/>
        <c:lblAlgn val="ctr"/>
        <c:lblOffset val="100"/>
        <c:noMultiLvlLbl val="0"/>
      </c:catAx>
      <c:valAx>
        <c:axId val="905149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0513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Hoja1!$AM$5:$AM$14</c:f>
              <c:numCache>
                <c:formatCode>0.0%</c:formatCode>
                <c:ptCount val="10"/>
                <c:pt idx="0">
                  <c:v>4.3487714720591431E-4</c:v>
                </c:pt>
                <c:pt idx="1">
                  <c:v>4.3487714720591431E-4</c:v>
                </c:pt>
                <c:pt idx="2">
                  <c:v>6.5231572080887146E-4</c:v>
                </c:pt>
                <c:pt idx="3">
                  <c:v>3.4790171776473144E-3</c:v>
                </c:pt>
                <c:pt idx="4">
                  <c:v>1.3046314416177429E-2</c:v>
                </c:pt>
                <c:pt idx="5">
                  <c:v>6.5231572080887146E-2</c:v>
                </c:pt>
                <c:pt idx="6">
                  <c:v>0.23287671232876711</c:v>
                </c:pt>
                <c:pt idx="7">
                  <c:v>0.30789302022178733</c:v>
                </c:pt>
                <c:pt idx="8">
                  <c:v>0.31506849315068491</c:v>
                </c:pt>
                <c:pt idx="9">
                  <c:v>6.0882800608828003E-2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285952"/>
        <c:axId val="90287488"/>
      </c:barChart>
      <c:catAx>
        <c:axId val="90285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90287488"/>
        <c:crosses val="autoZero"/>
        <c:auto val="1"/>
        <c:lblAlgn val="ctr"/>
        <c:lblOffset val="100"/>
        <c:noMultiLvlLbl val="0"/>
      </c:catAx>
      <c:valAx>
        <c:axId val="902874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0285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Hoja1!$AM$24:$AM$33</c:f>
              <c:numCache>
                <c:formatCode>0.0%</c:formatCode>
                <c:ptCount val="10"/>
                <c:pt idx="0">
                  <c:v>2.1743857360295715E-4</c:v>
                </c:pt>
                <c:pt idx="1">
                  <c:v>4.3487714720591431E-4</c:v>
                </c:pt>
                <c:pt idx="2">
                  <c:v>2.6092628832354858E-3</c:v>
                </c:pt>
                <c:pt idx="3">
                  <c:v>6.9580343552946289E-3</c:v>
                </c:pt>
                <c:pt idx="4">
                  <c:v>2.0656664492280929E-2</c:v>
                </c:pt>
                <c:pt idx="5">
                  <c:v>7.9582517938682318E-2</c:v>
                </c:pt>
                <c:pt idx="6">
                  <c:v>0.18569254185692541</c:v>
                </c:pt>
                <c:pt idx="7">
                  <c:v>0.30963252881061099</c:v>
                </c:pt>
                <c:pt idx="8">
                  <c:v>0.26810176125244617</c:v>
                </c:pt>
                <c:pt idx="9">
                  <c:v>0.12611437268971515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361856"/>
        <c:axId val="90363392"/>
      </c:barChart>
      <c:catAx>
        <c:axId val="90361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90363392"/>
        <c:crosses val="autoZero"/>
        <c:auto val="1"/>
        <c:lblAlgn val="ctr"/>
        <c:lblOffset val="100"/>
        <c:noMultiLvlLbl val="0"/>
      </c:catAx>
      <c:valAx>
        <c:axId val="903633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0361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66967204301827E-2"/>
          <c:y val="5.2772641333028607E-2"/>
          <c:w val="0.9024660655913963"/>
          <c:h val="0.7621823772620556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Hoja1!$AM$39:$AM$48</c:f>
              <c:numCache>
                <c:formatCode>0.0%</c:formatCode>
                <c:ptCount val="10"/>
                <c:pt idx="0">
                  <c:v>0</c:v>
                </c:pt>
                <c:pt idx="1">
                  <c:v>4.1963911036508602E-4</c:v>
                </c:pt>
                <c:pt idx="2">
                  <c:v>1.258917331095258E-3</c:v>
                </c:pt>
                <c:pt idx="3">
                  <c:v>8.3927822073017204E-4</c:v>
                </c:pt>
                <c:pt idx="4">
                  <c:v>8.3927822073017206E-3</c:v>
                </c:pt>
                <c:pt idx="5">
                  <c:v>4.9097775912715066E-2</c:v>
                </c:pt>
                <c:pt idx="6">
                  <c:v>0.15862358371800253</c:v>
                </c:pt>
                <c:pt idx="7">
                  <c:v>0.34242551405791022</c:v>
                </c:pt>
                <c:pt idx="8">
                  <c:v>0.31724716743600506</c:v>
                </c:pt>
                <c:pt idx="9">
                  <c:v>0.12169534200587495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428544"/>
        <c:axId val="90430080"/>
      </c:barChart>
      <c:catAx>
        <c:axId val="90428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90430080"/>
        <c:crosses val="autoZero"/>
        <c:auto val="1"/>
        <c:lblAlgn val="ctr"/>
        <c:lblOffset val="100"/>
        <c:noMultiLvlLbl val="0"/>
      </c:catAx>
      <c:valAx>
        <c:axId val="904300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0428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Hoja1!$AM$52:$AM$61</c:f>
              <c:numCache>
                <c:formatCode>0.0%</c:formatCode>
                <c:ptCount val="10"/>
                <c:pt idx="0">
                  <c:v>2.2197558268590456E-4</c:v>
                </c:pt>
                <c:pt idx="1">
                  <c:v>4.4395116537180912E-4</c:v>
                </c:pt>
                <c:pt idx="2">
                  <c:v>6.659267480577136E-4</c:v>
                </c:pt>
                <c:pt idx="3">
                  <c:v>5.3274139844617088E-3</c:v>
                </c:pt>
                <c:pt idx="4">
                  <c:v>2.774694783573807E-2</c:v>
                </c:pt>
                <c:pt idx="5">
                  <c:v>8.6570477247502775E-2</c:v>
                </c:pt>
                <c:pt idx="6">
                  <c:v>0.23928967813540511</c:v>
                </c:pt>
                <c:pt idx="7">
                  <c:v>0.32142064372918977</c:v>
                </c:pt>
                <c:pt idx="8">
                  <c:v>0.23174250832408436</c:v>
                </c:pt>
                <c:pt idx="9">
                  <c:v>8.6570477247502775E-2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614016"/>
        <c:axId val="90619904"/>
      </c:barChart>
      <c:catAx>
        <c:axId val="90614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90619904"/>
        <c:crosses val="autoZero"/>
        <c:auto val="1"/>
        <c:lblAlgn val="ctr"/>
        <c:lblOffset val="100"/>
        <c:noMultiLvlLbl val="0"/>
      </c:catAx>
      <c:valAx>
        <c:axId val="906199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0614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Hoja1!$AM$66:$AM$75</c:f>
              <c:numCache>
                <c:formatCode>0.0%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6.2176165803108803E-4</c:v>
                </c:pt>
                <c:pt idx="3">
                  <c:v>8.2901554404145078E-4</c:v>
                </c:pt>
                <c:pt idx="4">
                  <c:v>3.1088082901554403E-3</c:v>
                </c:pt>
                <c:pt idx="5">
                  <c:v>4.1036269430051814E-2</c:v>
                </c:pt>
                <c:pt idx="6">
                  <c:v>0.14652849740932641</c:v>
                </c:pt>
                <c:pt idx="7">
                  <c:v>0.34984455958549221</c:v>
                </c:pt>
                <c:pt idx="8">
                  <c:v>0.33575129533678755</c:v>
                </c:pt>
                <c:pt idx="9">
                  <c:v>0.12227979274611399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603584"/>
        <c:axId val="103609472"/>
      </c:barChart>
      <c:catAx>
        <c:axId val="103603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609472"/>
        <c:crosses val="autoZero"/>
        <c:auto val="1"/>
        <c:lblAlgn val="ctr"/>
        <c:lblOffset val="100"/>
        <c:noMultiLvlLbl val="0"/>
      </c:catAx>
      <c:valAx>
        <c:axId val="10360947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3603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Hoja1!$AM$78:$AM$87</c:f>
              <c:numCache>
                <c:formatCode>0.0%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1.2812299807815502E-3</c:v>
                </c:pt>
                <c:pt idx="3">
                  <c:v>1.708306641042067E-3</c:v>
                </c:pt>
                <c:pt idx="4">
                  <c:v>1.0676916506512918E-2</c:v>
                </c:pt>
                <c:pt idx="5">
                  <c:v>7.0467648942985267E-2</c:v>
                </c:pt>
                <c:pt idx="6">
                  <c:v>0.16591928251121077</c:v>
                </c:pt>
                <c:pt idx="7">
                  <c:v>0.36386931454196031</c:v>
                </c:pt>
                <c:pt idx="8">
                  <c:v>0.29212043561819345</c:v>
                </c:pt>
                <c:pt idx="9">
                  <c:v>9.3956865257313685E-2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543552"/>
        <c:axId val="103545088"/>
      </c:barChart>
      <c:catAx>
        <c:axId val="103543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545088"/>
        <c:crosses val="autoZero"/>
        <c:auto val="1"/>
        <c:lblAlgn val="ctr"/>
        <c:lblOffset val="100"/>
        <c:noMultiLvlLbl val="0"/>
      </c:catAx>
      <c:valAx>
        <c:axId val="1035450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3543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Hoja1!$AT$16:$AT$25</c:f>
              <c:numCache>
                <c:formatCode>0.0%</c:formatCode>
                <c:ptCount val="10"/>
                <c:pt idx="0">
                  <c:v>2.1240441801189465E-4</c:v>
                </c:pt>
                <c:pt idx="1">
                  <c:v>0</c:v>
                </c:pt>
                <c:pt idx="2">
                  <c:v>2.5488530161427358E-3</c:v>
                </c:pt>
                <c:pt idx="3">
                  <c:v>8.4961767204757861E-4</c:v>
                </c:pt>
                <c:pt idx="4">
                  <c:v>6.3721325403568391E-3</c:v>
                </c:pt>
                <c:pt idx="5">
                  <c:v>4.7153780798640611E-2</c:v>
                </c:pt>
                <c:pt idx="6">
                  <c:v>0.20964316057774002</c:v>
                </c:pt>
                <c:pt idx="7">
                  <c:v>0.32455395072217502</c:v>
                </c:pt>
                <c:pt idx="8">
                  <c:v>0.29821580288870009</c:v>
                </c:pt>
                <c:pt idx="9">
                  <c:v>0.11045029736618521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778944"/>
        <c:axId val="103780736"/>
      </c:barChart>
      <c:catAx>
        <c:axId val="1037789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780736"/>
        <c:crosses val="autoZero"/>
        <c:auto val="1"/>
        <c:lblAlgn val="ctr"/>
        <c:lblOffset val="100"/>
        <c:noMultiLvlLbl val="0"/>
      </c:catAx>
      <c:valAx>
        <c:axId val="1037807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3778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ES" sz="2000" dirty="0" smtClean="0"/>
              <a:t>Zona</a:t>
            </a:r>
            <a:r>
              <a:rPr lang="es-ES" sz="2000" baseline="0" dirty="0" smtClean="0"/>
              <a:t> de residencia</a:t>
            </a:r>
            <a:endParaRPr lang="es-ES" sz="2000" dirty="0"/>
          </a:p>
        </c:rich>
      </c:tx>
      <c:layout>
        <c:manualLayout>
          <c:xMode val="edge"/>
          <c:yMode val="edge"/>
          <c:x val="0.46997831398558026"/>
          <c:y val="7.38290060794278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66930278482357E-2"/>
          <c:y val="0.25463482093720852"/>
          <c:w val="0.55718667758245688"/>
          <c:h val="0.68227561278720972"/>
        </c:manualLayout>
      </c:layout>
      <c:pie3DChart>
        <c:varyColors val="1"/>
        <c:ser>
          <c:idx val="0"/>
          <c:order val="0"/>
          <c:explosion val="19"/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Hoja1!$G$47:$G$51</c:f>
              <c:strCache>
                <c:ptCount val="5"/>
                <c:pt idx="0">
                  <c:v>Valdespartera</c:v>
                </c:pt>
                <c:pt idx="1">
                  <c:v>Margen izquierda</c:v>
                </c:pt>
                <c:pt idx="2">
                  <c:v>Centro</c:v>
                </c:pt>
                <c:pt idx="4">
                  <c:v>Las Fuentes-San José</c:v>
                </c:pt>
              </c:strCache>
            </c:strRef>
          </c:cat>
          <c:val>
            <c:numRef>
              <c:f>Hoja1!$J$47:$J$51</c:f>
              <c:numCache>
                <c:formatCode>General</c:formatCode>
                <c:ptCount val="5"/>
                <c:pt idx="0">
                  <c:v>99</c:v>
                </c:pt>
                <c:pt idx="1">
                  <c:v>93</c:v>
                </c:pt>
                <c:pt idx="2">
                  <c:v>51</c:v>
                </c:pt>
                <c:pt idx="4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noFill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Hoja1!$AM$93:$AM$102</c:f>
              <c:numCache>
                <c:formatCode>0.0%</c:formatCode>
                <c:ptCount val="10"/>
                <c:pt idx="0">
                  <c:v>4.2408821034775233E-4</c:v>
                </c:pt>
                <c:pt idx="1">
                  <c:v>0</c:v>
                </c:pt>
                <c:pt idx="2">
                  <c:v>6.3613231552162855E-4</c:v>
                </c:pt>
                <c:pt idx="3">
                  <c:v>3.3927056827820186E-3</c:v>
                </c:pt>
                <c:pt idx="4">
                  <c:v>8.4817642069550461E-3</c:v>
                </c:pt>
                <c:pt idx="5">
                  <c:v>5.5979643765903309E-2</c:v>
                </c:pt>
                <c:pt idx="6">
                  <c:v>0.18702290076335878</c:v>
                </c:pt>
                <c:pt idx="7">
                  <c:v>0.29855810008481765</c:v>
                </c:pt>
                <c:pt idx="8">
                  <c:v>0.34160305343511449</c:v>
                </c:pt>
                <c:pt idx="9">
                  <c:v>0.10390161153519932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859328"/>
        <c:axId val="103860864"/>
      </c:barChart>
      <c:catAx>
        <c:axId val="103859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860864"/>
        <c:crosses val="autoZero"/>
        <c:auto val="1"/>
        <c:lblAlgn val="ctr"/>
        <c:lblOffset val="100"/>
        <c:noMultiLvlLbl val="0"/>
      </c:catAx>
      <c:valAx>
        <c:axId val="1038608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3859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Hoja1!$AM$106:$AM$115</c:f>
              <c:numCache>
                <c:formatCode>0.0%</c:formatCode>
                <c:ptCount val="10"/>
                <c:pt idx="0">
                  <c:v>1.3123359580052493E-3</c:v>
                </c:pt>
                <c:pt idx="1">
                  <c:v>1.7497812773403325E-3</c:v>
                </c:pt>
                <c:pt idx="2">
                  <c:v>5.2493438320209973E-3</c:v>
                </c:pt>
                <c:pt idx="3">
                  <c:v>1.0498687664041995E-2</c:v>
                </c:pt>
                <c:pt idx="4">
                  <c:v>2.8433945756780401E-2</c:v>
                </c:pt>
                <c:pt idx="5">
                  <c:v>4.7244094488188976E-2</c:v>
                </c:pt>
                <c:pt idx="6">
                  <c:v>0.16229221347331582</c:v>
                </c:pt>
                <c:pt idx="7">
                  <c:v>0.30446194225721784</c:v>
                </c:pt>
                <c:pt idx="8">
                  <c:v>0.32283464566929132</c:v>
                </c:pt>
                <c:pt idx="9">
                  <c:v>0.11592300962379702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934208"/>
        <c:axId val="103940096"/>
      </c:barChart>
      <c:catAx>
        <c:axId val="103934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940096"/>
        <c:crosses val="autoZero"/>
        <c:auto val="1"/>
        <c:lblAlgn val="ctr"/>
        <c:lblOffset val="100"/>
        <c:noMultiLvlLbl val="0"/>
      </c:catAx>
      <c:valAx>
        <c:axId val="1039400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3934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val>
            <c:numRef>
              <c:f>Hoja1!$AM$120:$AM$129</c:f>
              <c:numCache>
                <c:formatCode>0.0%</c:formatCode>
                <c:ptCount val="10"/>
                <c:pt idx="0">
                  <c:v>6.440532417346501E-4</c:v>
                </c:pt>
                <c:pt idx="1">
                  <c:v>8.5873765564620013E-4</c:v>
                </c:pt>
                <c:pt idx="2">
                  <c:v>6.440532417346501E-4</c:v>
                </c:pt>
                <c:pt idx="3">
                  <c:v>1.7174753112924003E-3</c:v>
                </c:pt>
                <c:pt idx="4">
                  <c:v>7.5139544869042511E-3</c:v>
                </c:pt>
                <c:pt idx="5">
                  <c:v>5.1524259338772006E-2</c:v>
                </c:pt>
                <c:pt idx="6">
                  <c:v>0.21039072563331901</c:v>
                </c:pt>
                <c:pt idx="7">
                  <c:v>0.34349506225848003</c:v>
                </c:pt>
                <c:pt idx="8">
                  <c:v>0.29948475740661229</c:v>
                </c:pt>
                <c:pt idx="9">
                  <c:v>8.3726921425504502E-2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4001920"/>
        <c:axId val="104003456"/>
      </c:barChart>
      <c:catAx>
        <c:axId val="104001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4003456"/>
        <c:crosses val="autoZero"/>
        <c:auto val="1"/>
        <c:lblAlgn val="ctr"/>
        <c:lblOffset val="100"/>
        <c:noMultiLvlLbl val="0"/>
      </c:catAx>
      <c:valAx>
        <c:axId val="1040034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4001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Hoja1!$AU$53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Hoja1!$AT$54:$AT$62</c:f>
              <c:strCache>
                <c:ptCount val="9"/>
                <c:pt idx="0">
                  <c:v>1. SERVICO OFERTADO</c:v>
                </c:pt>
                <c:pt idx="1">
                  <c:v>2. ACCESIBILIDAD A ANDENES Y VEHÍCULOS</c:v>
                </c:pt>
                <c:pt idx="2">
                  <c:v>3.INFORMACIÓN</c:v>
                </c:pt>
                <c:pt idx="3">
                  <c:v>4.PUNTUALIDAD Y REGULARIDAD</c:v>
                </c:pt>
                <c:pt idx="4">
                  <c:v>5. ATENCIÓN AL CLIENTE</c:v>
                </c:pt>
                <c:pt idx="5">
                  <c:v>6. CONFORT</c:v>
                </c:pt>
                <c:pt idx="6">
                  <c:v>7. SEGURIDAD ANTE AGRESIONES Y ROBOS</c:v>
                </c:pt>
                <c:pt idx="7">
                  <c:v>8. MEDIO AMBIENTE</c:v>
                </c:pt>
                <c:pt idx="8">
                  <c:v>9. OTROS</c:v>
                </c:pt>
              </c:strCache>
            </c:strRef>
          </c:cat>
          <c:val>
            <c:numRef>
              <c:f>Hoja1!$AU$54:$AU$62</c:f>
              <c:numCache>
                <c:formatCode>0.00</c:formatCode>
                <c:ptCount val="9"/>
                <c:pt idx="0">
                  <c:v>6.79</c:v>
                </c:pt>
                <c:pt idx="1">
                  <c:v>7.76</c:v>
                </c:pt>
                <c:pt idx="2">
                  <c:v>7.61</c:v>
                </c:pt>
                <c:pt idx="3">
                  <c:v>7.49</c:v>
                </c:pt>
                <c:pt idx="4">
                  <c:v>7.68</c:v>
                </c:pt>
                <c:pt idx="5">
                  <c:v>7.9</c:v>
                </c:pt>
                <c:pt idx="6">
                  <c:v>7.87</c:v>
                </c:pt>
                <c:pt idx="7">
                  <c:v>8.11</c:v>
                </c:pt>
                <c:pt idx="8">
                  <c:v>6.67</c:v>
                </c:pt>
              </c:numCache>
            </c:numRef>
          </c:val>
        </c:ser>
        <c:ser>
          <c:idx val="1"/>
          <c:order val="1"/>
          <c:tx>
            <c:strRef>
              <c:f>Hoja1!$AV$53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7,69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Hoja1!$AT$54:$AT$62</c:f>
              <c:strCache>
                <c:ptCount val="9"/>
                <c:pt idx="0">
                  <c:v>1. SERVICO OFERTADO</c:v>
                </c:pt>
                <c:pt idx="1">
                  <c:v>2. ACCESIBILIDAD A ANDENES Y VEHÍCULOS</c:v>
                </c:pt>
                <c:pt idx="2">
                  <c:v>3.INFORMACIÓN</c:v>
                </c:pt>
                <c:pt idx="3">
                  <c:v>4.PUNTUALIDAD Y REGULARIDAD</c:v>
                </c:pt>
                <c:pt idx="4">
                  <c:v>5. ATENCIÓN AL CLIENTE</c:v>
                </c:pt>
                <c:pt idx="5">
                  <c:v>6. CONFORT</c:v>
                </c:pt>
                <c:pt idx="6">
                  <c:v>7. SEGURIDAD ANTE AGRESIONES Y ROBOS</c:v>
                </c:pt>
                <c:pt idx="7">
                  <c:v>8. MEDIO AMBIENTE</c:v>
                </c:pt>
                <c:pt idx="8">
                  <c:v>9. OTROS</c:v>
                </c:pt>
              </c:strCache>
            </c:strRef>
          </c:cat>
          <c:val>
            <c:numRef>
              <c:f>Hoja1!$AV$54:$AV$62</c:f>
              <c:numCache>
                <c:formatCode>0.00</c:formatCode>
                <c:ptCount val="9"/>
                <c:pt idx="0">
                  <c:v>7.34</c:v>
                </c:pt>
                <c:pt idx="1">
                  <c:v>8.02</c:v>
                </c:pt>
                <c:pt idx="2">
                  <c:v>7.67</c:v>
                </c:pt>
                <c:pt idx="3">
                  <c:v>8.08</c:v>
                </c:pt>
                <c:pt idx="4">
                  <c:v>7.69</c:v>
                </c:pt>
                <c:pt idx="5">
                  <c:v>7.88</c:v>
                </c:pt>
                <c:pt idx="6">
                  <c:v>8.17</c:v>
                </c:pt>
                <c:pt idx="7">
                  <c:v>8.06</c:v>
                </c:pt>
                <c:pt idx="8">
                  <c:v>7</c:v>
                </c:pt>
              </c:numCache>
            </c:numRef>
          </c:val>
        </c:ser>
        <c:ser>
          <c:idx val="2"/>
          <c:order val="2"/>
          <c:tx>
            <c:strRef>
              <c:f>Hoja1!$AW$53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Hoja1!$AT$54:$AT$62</c:f>
              <c:strCache>
                <c:ptCount val="9"/>
                <c:pt idx="0">
                  <c:v>1. SERVICO OFERTADO</c:v>
                </c:pt>
                <c:pt idx="1">
                  <c:v>2. ACCESIBILIDAD A ANDENES Y VEHÍCULOS</c:v>
                </c:pt>
                <c:pt idx="2">
                  <c:v>3.INFORMACIÓN</c:v>
                </c:pt>
                <c:pt idx="3">
                  <c:v>4.PUNTUALIDAD Y REGULARIDAD</c:v>
                </c:pt>
                <c:pt idx="4">
                  <c:v>5. ATENCIÓN AL CLIENTE</c:v>
                </c:pt>
                <c:pt idx="5">
                  <c:v>6. CONFORT</c:v>
                </c:pt>
                <c:pt idx="6">
                  <c:v>7. SEGURIDAD ANTE AGRESIONES Y ROBOS</c:v>
                </c:pt>
                <c:pt idx="7">
                  <c:v>8. MEDIO AMBIENTE</c:v>
                </c:pt>
                <c:pt idx="8">
                  <c:v>9. OTROS</c:v>
                </c:pt>
              </c:strCache>
            </c:strRef>
          </c:cat>
          <c:val>
            <c:numRef>
              <c:f>Hoja1!$AW$54:$AW$62</c:f>
              <c:numCache>
                <c:formatCode>0.00</c:formatCode>
                <c:ptCount val="9"/>
                <c:pt idx="0">
                  <c:v>7.79</c:v>
                </c:pt>
                <c:pt idx="1">
                  <c:v>8.11</c:v>
                </c:pt>
                <c:pt idx="2">
                  <c:v>7.97</c:v>
                </c:pt>
                <c:pt idx="3">
                  <c:v>8.11</c:v>
                </c:pt>
                <c:pt idx="4">
                  <c:v>7.95</c:v>
                </c:pt>
                <c:pt idx="5">
                  <c:v>7.91</c:v>
                </c:pt>
                <c:pt idx="6">
                  <c:v>7.99</c:v>
                </c:pt>
                <c:pt idx="7">
                  <c:v>8.01</c:v>
                </c:pt>
                <c:pt idx="8">
                  <c:v>7.84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4379008"/>
        <c:axId val="114384896"/>
      </c:barChart>
      <c:catAx>
        <c:axId val="11437900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+mj-lt"/>
              </a:defRPr>
            </a:pPr>
            <a:endParaRPr lang="es-ES"/>
          </a:p>
        </c:txPr>
        <c:crossAx val="114384896"/>
        <c:crosses val="autoZero"/>
        <c:auto val="1"/>
        <c:lblAlgn val="ctr"/>
        <c:lblOffset val="100"/>
        <c:noMultiLvlLbl val="0"/>
      </c:catAx>
      <c:valAx>
        <c:axId val="114384896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14379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6090164088706975E-2"/>
          <c:y val="5.1601961304746854E-2"/>
          <c:w val="0.18649315306208175"/>
          <c:h val="4.3804130769344682E-2"/>
        </c:manualLayout>
      </c:layout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ENCUESTAS DE SATISFACCIÓN PONDERADO TRANVÍAS.xlsx]Hoja1!Tabla dinámica40</c:name>
    <c:fmtId val="8"/>
  </c:pivotSource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Género</a:t>
            </a:r>
            <a:endParaRPr lang="en-US" dirty="0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Hoja1!$C$184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Hoja1!$B$185:$B$187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Hoja1!$C$185:$C$187</c:f>
              <c:numCache>
                <c:formatCode>0.00</c:formatCode>
                <c:ptCount val="2"/>
                <c:pt idx="0">
                  <c:v>7.8527666468381758</c:v>
                </c:pt>
                <c:pt idx="1">
                  <c:v>7.9750074232586341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200256"/>
        <c:axId val="61201792"/>
      </c:barChart>
      <c:catAx>
        <c:axId val="61200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61201792"/>
        <c:crosses val="autoZero"/>
        <c:auto val="1"/>
        <c:lblAlgn val="ctr"/>
        <c:lblOffset val="100"/>
        <c:noMultiLvlLbl val="0"/>
      </c:catAx>
      <c:valAx>
        <c:axId val="6120179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61200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Edad</a:t>
            </a:r>
            <a:endParaRPr lang="es-E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Hoja1!$J$185:$J$188</c:f>
              <c:strCache>
                <c:ptCount val="4"/>
                <c:pt idx="0">
                  <c:v>Entre 31 y 39 años</c:v>
                </c:pt>
                <c:pt idx="1">
                  <c:v>Entre 40 y 60 años</c:v>
                </c:pt>
                <c:pt idx="2">
                  <c:v>Más de 60 años</c:v>
                </c:pt>
                <c:pt idx="3">
                  <c:v>Menos de 30 años</c:v>
                </c:pt>
              </c:strCache>
            </c:strRef>
          </c:cat>
          <c:val>
            <c:numRef>
              <c:f>Hoja1!$K$185:$K$188</c:f>
              <c:numCache>
                <c:formatCode>0.00</c:formatCode>
                <c:ptCount val="4"/>
                <c:pt idx="0">
                  <c:v>7.8901078773650761</c:v>
                </c:pt>
                <c:pt idx="1">
                  <c:v>8.0005329075148293</c:v>
                </c:pt>
                <c:pt idx="2">
                  <c:v>7.6655007530998951</c:v>
                </c:pt>
                <c:pt idx="3">
                  <c:v>7.9185138513948861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3938560"/>
        <c:axId val="63940096"/>
      </c:barChart>
      <c:catAx>
        <c:axId val="63938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63940096"/>
        <c:crosses val="autoZero"/>
        <c:auto val="1"/>
        <c:lblAlgn val="ctr"/>
        <c:lblOffset val="100"/>
        <c:noMultiLvlLbl val="0"/>
      </c:catAx>
      <c:valAx>
        <c:axId val="6394009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63938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Situación laboral</a:t>
            </a:r>
            <a:endParaRPr lang="es-E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Hoja1!$J$191:$J$194</c:f>
              <c:strCache>
                <c:ptCount val="4"/>
                <c:pt idx="0">
                  <c:v>Desempleado</c:v>
                </c:pt>
                <c:pt idx="1">
                  <c:v>Estudiante</c:v>
                </c:pt>
                <c:pt idx="2">
                  <c:v>Pensionista, Jubilado</c:v>
                </c:pt>
                <c:pt idx="3">
                  <c:v>Trabajando</c:v>
                </c:pt>
              </c:strCache>
            </c:strRef>
          </c:cat>
          <c:val>
            <c:numRef>
              <c:f>Hoja1!$K$191:$K$194</c:f>
              <c:numCache>
                <c:formatCode>0.00</c:formatCode>
                <c:ptCount val="4"/>
                <c:pt idx="0">
                  <c:v>7.7241450807050462</c:v>
                </c:pt>
                <c:pt idx="1">
                  <c:v>7.866778465466111</c:v>
                </c:pt>
                <c:pt idx="2">
                  <c:v>7.9478083932207246</c:v>
                </c:pt>
                <c:pt idx="3">
                  <c:v>8.0241291146329985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3948672"/>
        <c:axId val="63950208"/>
      </c:barChart>
      <c:catAx>
        <c:axId val="63948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63950208"/>
        <c:crosses val="autoZero"/>
        <c:auto val="1"/>
        <c:lblAlgn val="ctr"/>
        <c:lblOffset val="100"/>
        <c:noMultiLvlLbl val="0"/>
      </c:catAx>
      <c:valAx>
        <c:axId val="6395020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63948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Zona de residencia</a:t>
            </a:r>
            <a:endParaRPr lang="es-E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Hoja1!$E$225:$E$228</c:f>
              <c:strCache>
                <c:ptCount val="4"/>
                <c:pt idx="0">
                  <c:v>Las Fuentes</c:v>
                </c:pt>
                <c:pt idx="1">
                  <c:v>Centro</c:v>
                </c:pt>
                <c:pt idx="2">
                  <c:v>Margen Izquierda</c:v>
                </c:pt>
                <c:pt idx="3">
                  <c:v>Valdespartera</c:v>
                </c:pt>
              </c:strCache>
            </c:strRef>
          </c:cat>
          <c:val>
            <c:numRef>
              <c:f>Hoja1!$F$225:$F$228</c:f>
              <c:numCache>
                <c:formatCode>0.00</c:formatCode>
                <c:ptCount val="4"/>
                <c:pt idx="0">
                  <c:v>7.7234791744621889</c:v>
                </c:pt>
                <c:pt idx="1">
                  <c:v>8.1007199512220183</c:v>
                </c:pt>
                <c:pt idx="2">
                  <c:v>7.9215549477062472</c:v>
                </c:pt>
                <c:pt idx="3">
                  <c:v>7.8729210053252103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3991808"/>
        <c:axId val="63993344"/>
      </c:barChart>
      <c:catAx>
        <c:axId val="63991808"/>
        <c:scaling>
          <c:orientation val="minMax"/>
        </c:scaling>
        <c:delete val="0"/>
        <c:axPos val="b"/>
        <c:majorTickMark val="none"/>
        <c:minorTickMark val="none"/>
        <c:tickLblPos val="nextTo"/>
        <c:crossAx val="63993344"/>
        <c:crosses val="autoZero"/>
        <c:auto val="1"/>
        <c:lblAlgn val="ctr"/>
        <c:lblOffset val="100"/>
        <c:noMultiLvlLbl val="0"/>
      </c:catAx>
      <c:valAx>
        <c:axId val="6399334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63991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Hoja1!$F$149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Hoja1!$E$150:$E$174</c:f>
              <c:strCache>
                <c:ptCount val="25"/>
                <c:pt idx="0">
                  <c:v>P1 Avenida de la Academia</c:v>
                </c:pt>
                <c:pt idx="1">
                  <c:v>P2 Parque Goya</c:v>
                </c:pt>
                <c:pt idx="2">
                  <c:v>P3 Juslibol</c:v>
                </c:pt>
                <c:pt idx="3">
                  <c:v>P4 Campus Rio Ebro</c:v>
                </c:pt>
                <c:pt idx="4">
                  <c:v>P5 Margarita Xirgú/ García Abril</c:v>
                </c:pt>
                <c:pt idx="5">
                  <c:v>P6 Legaz Lacambra/ Adolfo Aznar</c:v>
                </c:pt>
                <c:pt idx="6">
                  <c:v>P7 Clara Campoamor/ Pablo Neruda</c:v>
                </c:pt>
                <c:pt idx="7">
                  <c:v>P8 Rosalía de Castro/ León Felipe</c:v>
                </c:pt>
                <c:pt idx="8">
                  <c:v>P9 Martínez Soria/ Maria Montessori</c:v>
                </c:pt>
                <c:pt idx="9">
                  <c:v>P10 La Chimenea</c:v>
                </c:pt>
                <c:pt idx="10">
                  <c:v>P11 Plaza del Pilar-Murallas</c:v>
                </c:pt>
                <c:pt idx="11">
                  <c:v>P12 Cesar Augusto</c:v>
                </c:pt>
                <c:pt idx="12">
                  <c:v>P13 Plaza España</c:v>
                </c:pt>
                <c:pt idx="13">
                  <c:v>P13 bis Plaza Aragon</c:v>
                </c:pt>
                <c:pt idx="14">
                  <c:v>P14 Gran Vía</c:v>
                </c:pt>
                <c:pt idx="15">
                  <c:v>P15 Fernando el Católico</c:v>
                </c:pt>
                <c:pt idx="16">
                  <c:v>P16 Plaza de San Francisco</c:v>
                </c:pt>
                <c:pt idx="17">
                  <c:v>P17 Emperador Calos V</c:v>
                </c:pt>
                <c:pt idx="18">
                  <c:v>P18 Romareda</c:v>
                </c:pt>
                <c:pt idx="19">
                  <c:v>P19 Casablanca</c:v>
                </c:pt>
                <c:pt idx="20">
                  <c:v>P20 Argualas</c:v>
                </c:pt>
                <c:pt idx="21">
                  <c:v>P21 Los Olvidados</c:v>
                </c:pt>
                <c:pt idx="22">
                  <c:v>P23 Los Pájaros/ La Ventana Indiscreta</c:v>
                </c:pt>
                <c:pt idx="23">
                  <c:v>P24 Cantando bajo la Lluvia/ Un Americano en París</c:v>
                </c:pt>
                <c:pt idx="24">
                  <c:v>P25 Mago de Oz</c:v>
                </c:pt>
              </c:strCache>
            </c:strRef>
          </c:cat>
          <c:val>
            <c:numRef>
              <c:f>Hoja1!$F$150:$F$174</c:f>
              <c:numCache>
                <c:formatCode>0.0%</c:formatCode>
                <c:ptCount val="25"/>
                <c:pt idx="0">
                  <c:v>6.4000000000000001E-2</c:v>
                </c:pt>
                <c:pt idx="1">
                  <c:v>4.1000000000000002E-2</c:v>
                </c:pt>
                <c:pt idx="2">
                  <c:v>2E-3</c:v>
                </c:pt>
                <c:pt idx="3">
                  <c:v>3.9E-2</c:v>
                </c:pt>
                <c:pt idx="4">
                  <c:v>2.3E-2</c:v>
                </c:pt>
                <c:pt idx="5">
                  <c:v>3.6999999999999998E-2</c:v>
                </c:pt>
                <c:pt idx="6">
                  <c:v>0.06</c:v>
                </c:pt>
                <c:pt idx="7">
                  <c:v>3.6999999999999998E-2</c:v>
                </c:pt>
                <c:pt idx="8">
                  <c:v>1.4E-2</c:v>
                </c:pt>
                <c:pt idx="9">
                  <c:v>5.0000000000000001E-3</c:v>
                </c:pt>
                <c:pt idx="10">
                  <c:v>3.9E-2</c:v>
                </c:pt>
                <c:pt idx="11">
                  <c:v>2.1000000000000001E-2</c:v>
                </c:pt>
                <c:pt idx="12">
                  <c:v>0.13100000000000001</c:v>
                </c:pt>
                <c:pt idx="13">
                  <c:v>6.9000000000000006E-2</c:v>
                </c:pt>
                <c:pt idx="14">
                  <c:v>0.03</c:v>
                </c:pt>
                <c:pt idx="15">
                  <c:v>7.0099999999999996E-2</c:v>
                </c:pt>
                <c:pt idx="16">
                  <c:v>5.0999999999999997E-2</c:v>
                </c:pt>
                <c:pt idx="17">
                  <c:v>2.3E-2</c:v>
                </c:pt>
                <c:pt idx="18">
                  <c:v>4.8000000000000001E-2</c:v>
                </c:pt>
                <c:pt idx="19">
                  <c:v>0.03</c:v>
                </c:pt>
                <c:pt idx="20">
                  <c:v>1.6E-2</c:v>
                </c:pt>
                <c:pt idx="21">
                  <c:v>0.03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6.9000000000000006E-2</c:v>
                </c:pt>
              </c:numCache>
            </c:numRef>
          </c:val>
        </c:ser>
        <c:ser>
          <c:idx val="1"/>
          <c:order val="1"/>
          <c:tx>
            <c:strRef>
              <c:f>Hoja1!$G$149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Hoja1!$E$150:$E$174</c:f>
              <c:strCache>
                <c:ptCount val="25"/>
                <c:pt idx="0">
                  <c:v>P1 Avenida de la Academia</c:v>
                </c:pt>
                <c:pt idx="1">
                  <c:v>P2 Parque Goya</c:v>
                </c:pt>
                <c:pt idx="2">
                  <c:v>P3 Juslibol</c:v>
                </c:pt>
                <c:pt idx="3">
                  <c:v>P4 Campus Rio Ebro</c:v>
                </c:pt>
                <c:pt idx="4">
                  <c:v>P5 Margarita Xirgú/ García Abril</c:v>
                </c:pt>
                <c:pt idx="5">
                  <c:v>P6 Legaz Lacambra/ Adolfo Aznar</c:v>
                </c:pt>
                <c:pt idx="6">
                  <c:v>P7 Clara Campoamor/ Pablo Neruda</c:v>
                </c:pt>
                <c:pt idx="7">
                  <c:v>P8 Rosalía de Castro/ León Felipe</c:v>
                </c:pt>
                <c:pt idx="8">
                  <c:v>P9 Martínez Soria/ Maria Montessori</c:v>
                </c:pt>
                <c:pt idx="9">
                  <c:v>P10 La Chimenea</c:v>
                </c:pt>
                <c:pt idx="10">
                  <c:v>P11 Plaza del Pilar-Murallas</c:v>
                </c:pt>
                <c:pt idx="11">
                  <c:v>P12 Cesar Augusto</c:v>
                </c:pt>
                <c:pt idx="12">
                  <c:v>P13 Plaza España</c:v>
                </c:pt>
                <c:pt idx="13">
                  <c:v>P13 bis Plaza Aragon</c:v>
                </c:pt>
                <c:pt idx="14">
                  <c:v>P14 Gran Vía</c:v>
                </c:pt>
                <c:pt idx="15">
                  <c:v>P15 Fernando el Católico</c:v>
                </c:pt>
                <c:pt idx="16">
                  <c:v>P16 Plaza de San Francisco</c:v>
                </c:pt>
                <c:pt idx="17">
                  <c:v>P17 Emperador Calos V</c:v>
                </c:pt>
                <c:pt idx="18">
                  <c:v>P18 Romareda</c:v>
                </c:pt>
                <c:pt idx="19">
                  <c:v>P19 Casablanca</c:v>
                </c:pt>
                <c:pt idx="20">
                  <c:v>P20 Argualas</c:v>
                </c:pt>
                <c:pt idx="21">
                  <c:v>P21 Los Olvidados</c:v>
                </c:pt>
                <c:pt idx="22">
                  <c:v>P23 Los Pájaros/ La Ventana Indiscreta</c:v>
                </c:pt>
                <c:pt idx="23">
                  <c:v>P24 Cantando bajo la Lluvia/ Un Americano en París</c:v>
                </c:pt>
                <c:pt idx="24">
                  <c:v>P25 Mago de Oz</c:v>
                </c:pt>
              </c:strCache>
            </c:strRef>
          </c:cat>
          <c:val>
            <c:numRef>
              <c:f>Hoja1!$G$150:$G$174</c:f>
              <c:numCache>
                <c:formatCode>0.0%</c:formatCode>
                <c:ptCount val="25"/>
                <c:pt idx="0">
                  <c:v>1.5280135823429542E-2</c:v>
                </c:pt>
                <c:pt idx="1">
                  <c:v>1.6977928692699491E-2</c:v>
                </c:pt>
                <c:pt idx="2">
                  <c:v>1.6977928692699491E-2</c:v>
                </c:pt>
                <c:pt idx="3">
                  <c:v>2.5466893039049237E-2</c:v>
                </c:pt>
                <c:pt idx="4">
                  <c:v>1.3582342954159592E-2</c:v>
                </c:pt>
                <c:pt idx="5">
                  <c:v>1.8675721561969439E-2</c:v>
                </c:pt>
                <c:pt idx="6">
                  <c:v>2.8862478777589132E-2</c:v>
                </c:pt>
                <c:pt idx="7">
                  <c:v>3.0560271646859084E-2</c:v>
                </c:pt>
                <c:pt idx="8">
                  <c:v>1.5280135823429542E-2</c:v>
                </c:pt>
                <c:pt idx="9">
                  <c:v>3.0560271646859084E-2</c:v>
                </c:pt>
                <c:pt idx="10">
                  <c:v>2.5466893039049237E-2</c:v>
                </c:pt>
                <c:pt idx="11">
                  <c:v>3.2258064516129031E-2</c:v>
                </c:pt>
                <c:pt idx="12">
                  <c:v>0.11884550084889643</c:v>
                </c:pt>
                <c:pt idx="13">
                  <c:v>4.9235993208828523E-2</c:v>
                </c:pt>
                <c:pt idx="14">
                  <c:v>6.1120543293718167E-2</c:v>
                </c:pt>
                <c:pt idx="15">
                  <c:v>3.7351443123938878E-2</c:v>
                </c:pt>
                <c:pt idx="16">
                  <c:v>7.1307300509337868E-2</c:v>
                </c:pt>
                <c:pt idx="17">
                  <c:v>6.2818336162988112E-2</c:v>
                </c:pt>
                <c:pt idx="18">
                  <c:v>5.9422750424448216E-2</c:v>
                </c:pt>
                <c:pt idx="19">
                  <c:v>5.9422750424448216E-2</c:v>
                </c:pt>
                <c:pt idx="20">
                  <c:v>2.8862478777589132E-2</c:v>
                </c:pt>
                <c:pt idx="21">
                  <c:v>7.3005093378607805E-2</c:v>
                </c:pt>
                <c:pt idx="22">
                  <c:v>4.4142614601018676E-2</c:v>
                </c:pt>
                <c:pt idx="23">
                  <c:v>2.7164685908319185E-2</c:v>
                </c:pt>
                <c:pt idx="24">
                  <c:v>3.7351443123938878E-2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9358720"/>
        <c:axId val="69360256"/>
      </c:barChart>
      <c:catAx>
        <c:axId val="69358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69360256"/>
        <c:crosses val="autoZero"/>
        <c:auto val="1"/>
        <c:lblAlgn val="ctr"/>
        <c:lblOffset val="100"/>
        <c:noMultiLvlLbl val="0"/>
      </c:catAx>
      <c:valAx>
        <c:axId val="693602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9358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6726377952755898E-2"/>
          <c:y val="5.8789764100285156E-2"/>
          <c:w val="0.11846981627296588"/>
          <c:h val="4.8547004878245849E-2"/>
        </c:manualLayout>
      </c:layout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86EBB-9EB2-439C-A862-18FF13DF68BC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73D62D1-3048-439F-B84E-F81B497F25BA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/>
            <a:t>2013 (7,57)</a:t>
          </a:r>
          <a:endParaRPr lang="es-ES" dirty="0"/>
        </a:p>
      </dgm:t>
    </dgm:pt>
    <dgm:pt modelId="{3DEE21CF-5339-47D9-A433-BB7F26ABE055}" type="parTrans" cxnId="{2BBCE56C-BE77-40D5-B1AD-99FB49ABFBF9}">
      <dgm:prSet/>
      <dgm:spPr/>
      <dgm:t>
        <a:bodyPr/>
        <a:lstStyle/>
        <a:p>
          <a:endParaRPr lang="es-ES"/>
        </a:p>
      </dgm:t>
    </dgm:pt>
    <dgm:pt modelId="{ABB59EE5-2F9F-4DF7-856F-89462220A322}" type="sibTrans" cxnId="{2BBCE56C-BE77-40D5-B1AD-99FB49ABFBF9}">
      <dgm:prSet/>
      <dgm:spPr>
        <a:blipFill dpi="0" rotWithShape="1">
          <a:blip xmlns:r="http://schemas.openxmlformats.org/officeDocument/2006/relationships" r:embed="rId1"/>
          <a:srcRect/>
          <a:stretch>
            <a:fillRect l="-11414" t="-2778" r="-13251" b="-10012"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321004CE-0AC0-4CD5-9F7E-D0E94E79A818}">
      <dgm:prSet phldrT="[Texto]"/>
      <dgm:spPr/>
      <dgm:t>
        <a:bodyPr/>
        <a:lstStyle/>
        <a:p>
          <a:r>
            <a:rPr lang="es-ES" dirty="0" smtClean="0"/>
            <a:t>2014 (7,83)</a:t>
          </a:r>
          <a:endParaRPr lang="es-ES" dirty="0"/>
        </a:p>
      </dgm:t>
    </dgm:pt>
    <dgm:pt modelId="{1CA26B6B-1941-43ED-A90B-1B4BBC01B44B}" type="parTrans" cxnId="{8C3A982E-2586-4133-9DC0-0E3483F5A9B0}">
      <dgm:prSet/>
      <dgm:spPr/>
      <dgm:t>
        <a:bodyPr/>
        <a:lstStyle/>
        <a:p>
          <a:endParaRPr lang="es-ES"/>
        </a:p>
      </dgm:t>
    </dgm:pt>
    <dgm:pt modelId="{F43D9ABC-6D6C-42D9-8079-970265E965DC}" type="sibTrans" cxnId="{8C3A982E-2586-4133-9DC0-0E3483F5A9B0}">
      <dgm:prSet/>
      <dgm:spPr>
        <a:blipFill dpi="0" rotWithShape="1">
          <a:blip xmlns:r="http://schemas.openxmlformats.org/officeDocument/2006/relationships" r:embed="rId2"/>
          <a:srcRect/>
          <a:stretch>
            <a:fillRect l="-18387" t="-4905" r="-19705" b="-12872"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7265B233-A286-460A-B3B1-8031AB69339F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/>
            <a:t>2015 (7,98)</a:t>
          </a:r>
          <a:endParaRPr lang="es-ES" dirty="0"/>
        </a:p>
      </dgm:t>
    </dgm:pt>
    <dgm:pt modelId="{6B28D72D-8DEF-42F2-90B4-C73C88CCECFC}" type="parTrans" cxnId="{AD848D5E-A203-43E6-9D58-718EBB829BCE}">
      <dgm:prSet/>
      <dgm:spPr/>
      <dgm:t>
        <a:bodyPr/>
        <a:lstStyle/>
        <a:p>
          <a:endParaRPr lang="es-ES"/>
        </a:p>
      </dgm:t>
    </dgm:pt>
    <dgm:pt modelId="{804CEFE9-C0FC-4969-8510-6A181E6BBDC4}" type="sibTrans" cxnId="{AD848D5E-A203-43E6-9D58-718EBB829BCE}">
      <dgm:prSet/>
      <dgm:spPr>
        <a:blipFill dpi="0" rotWithShape="1">
          <a:blip xmlns:r="http://schemas.openxmlformats.org/officeDocument/2006/relationships" r:embed="rId3"/>
          <a:srcRect/>
          <a:stretch>
            <a:fillRect l="-88728" t="11636" r="-87796" b="-158123"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D20DE6CE-0FCD-4CF1-9E72-889C335B0573}" type="pres">
      <dgm:prSet presAssocID="{90986EBB-9EB2-439C-A862-18FF13DF68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772D676-2E33-43EA-8C4F-332851209025}" type="pres">
      <dgm:prSet presAssocID="{90986EBB-9EB2-439C-A862-18FF13DF68BC}" presName="dot1" presStyleLbl="alignNode1" presStyleIdx="0" presStyleCnt="12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33179648-157E-41C7-8CA9-6CC086760CC1}" type="pres">
      <dgm:prSet presAssocID="{90986EBB-9EB2-439C-A862-18FF13DF68BC}" presName="dot2" presStyleLbl="alignNode1" presStyleIdx="1" presStyleCnt="12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73CA0DEA-84E0-4CFA-928A-AD62AD3E7331}" type="pres">
      <dgm:prSet presAssocID="{90986EBB-9EB2-439C-A862-18FF13DF68BC}" presName="dot3" presStyleLbl="alignNode1" presStyleIdx="2" presStyleCnt="12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15754834-DFD1-4DB8-B4EF-9E86C077F2B3}" type="pres">
      <dgm:prSet presAssocID="{90986EBB-9EB2-439C-A862-18FF13DF68BC}" presName="dot4" presStyleLbl="alignNode1" presStyleIdx="3" presStyleCnt="12"/>
      <dgm:spPr>
        <a:ln>
          <a:noFill/>
        </a:ln>
      </dgm:spPr>
    </dgm:pt>
    <dgm:pt modelId="{C7E16A4E-1C96-4E60-BAA6-1394A308D144}" type="pres">
      <dgm:prSet presAssocID="{90986EBB-9EB2-439C-A862-18FF13DF68BC}" presName="dot5" presStyleLbl="alignNode1" presStyleIdx="4" presStyleCnt="12"/>
      <dgm:spPr>
        <a:ln>
          <a:noFill/>
        </a:ln>
      </dgm:spPr>
    </dgm:pt>
    <dgm:pt modelId="{F46F7F00-613C-4AD9-896C-CC344C61310A}" type="pres">
      <dgm:prSet presAssocID="{90986EBB-9EB2-439C-A862-18FF13DF68BC}" presName="dotArrow1" presStyleLbl="alignNode1" presStyleIdx="5" presStyleCnt="12"/>
      <dgm:spPr>
        <a:solidFill>
          <a:schemeClr val="accent1">
            <a:lumMod val="50000"/>
          </a:schemeClr>
        </a:solidFill>
        <a:ln>
          <a:noFill/>
        </a:ln>
      </dgm:spPr>
    </dgm:pt>
    <dgm:pt modelId="{C5B1BC2D-2EDD-4B2B-A398-A5BC0336EE4D}" type="pres">
      <dgm:prSet presAssocID="{90986EBB-9EB2-439C-A862-18FF13DF68BC}" presName="dotArrow2" presStyleLbl="alignNode1" presStyleIdx="6" presStyleCnt="12"/>
      <dgm:spPr>
        <a:solidFill>
          <a:schemeClr val="accent1">
            <a:lumMod val="50000"/>
          </a:schemeClr>
        </a:solidFill>
        <a:ln>
          <a:noFill/>
        </a:ln>
      </dgm:spPr>
    </dgm:pt>
    <dgm:pt modelId="{BEC161A1-65EB-4A76-B288-B981D10395FC}" type="pres">
      <dgm:prSet presAssocID="{90986EBB-9EB2-439C-A862-18FF13DF68BC}" presName="dotArrow3" presStyleLbl="alignNode1" presStyleIdx="7" presStyleCnt="12"/>
      <dgm:spPr>
        <a:solidFill>
          <a:schemeClr val="accent1">
            <a:lumMod val="50000"/>
          </a:schemeClr>
        </a:solidFill>
        <a:ln>
          <a:noFill/>
        </a:ln>
      </dgm:spPr>
    </dgm:pt>
    <dgm:pt modelId="{1157F732-1C22-4036-884F-03D89C6E0C4D}" type="pres">
      <dgm:prSet presAssocID="{90986EBB-9EB2-439C-A862-18FF13DF68BC}" presName="dotArrow4" presStyleLbl="alignNode1" presStyleIdx="8" presStyleCnt="12"/>
      <dgm:spPr>
        <a:solidFill>
          <a:schemeClr val="accent1">
            <a:lumMod val="50000"/>
          </a:schemeClr>
        </a:solidFill>
        <a:ln>
          <a:noFill/>
        </a:ln>
      </dgm:spPr>
    </dgm:pt>
    <dgm:pt modelId="{60D1DEB2-6EFA-49E7-9398-F8A239DF0F8A}" type="pres">
      <dgm:prSet presAssocID="{90986EBB-9EB2-439C-A862-18FF13DF68BC}" presName="dotArrow5" presStyleLbl="alignNode1" presStyleIdx="9" presStyleCnt="12"/>
      <dgm:spPr>
        <a:solidFill>
          <a:schemeClr val="accent1">
            <a:lumMod val="50000"/>
          </a:schemeClr>
        </a:solidFill>
        <a:ln>
          <a:noFill/>
        </a:ln>
      </dgm:spPr>
    </dgm:pt>
    <dgm:pt modelId="{F3A36468-B910-454D-A547-50650DE528E5}" type="pres">
      <dgm:prSet presAssocID="{90986EBB-9EB2-439C-A862-18FF13DF68BC}" presName="dotArrow6" presStyleLbl="alignNode1" presStyleIdx="10" presStyleCnt="12"/>
      <dgm:spPr>
        <a:solidFill>
          <a:schemeClr val="accent1">
            <a:lumMod val="50000"/>
          </a:schemeClr>
        </a:solidFill>
        <a:ln>
          <a:noFill/>
        </a:ln>
      </dgm:spPr>
    </dgm:pt>
    <dgm:pt modelId="{C4D7F747-2942-40E2-90F6-104B997719CA}" type="pres">
      <dgm:prSet presAssocID="{90986EBB-9EB2-439C-A862-18FF13DF68BC}" presName="dotArrow7" presStyleLbl="alignNode1" presStyleIdx="11" presStyleCnt="12"/>
      <dgm:spPr>
        <a:solidFill>
          <a:schemeClr val="accent1">
            <a:lumMod val="50000"/>
          </a:schemeClr>
        </a:solidFill>
        <a:ln>
          <a:noFill/>
        </a:ln>
      </dgm:spPr>
    </dgm:pt>
    <dgm:pt modelId="{7EB5EB54-6454-4796-8F6B-3984730BCFB5}" type="pres">
      <dgm:prSet presAssocID="{173D62D1-3048-439F-B84E-F81B497F25BA}" presName="parTx1" presStyleLbl="node1" presStyleIdx="0" presStyleCnt="3"/>
      <dgm:spPr/>
      <dgm:t>
        <a:bodyPr/>
        <a:lstStyle/>
        <a:p>
          <a:endParaRPr lang="es-ES"/>
        </a:p>
      </dgm:t>
    </dgm:pt>
    <dgm:pt modelId="{215A0F7E-F3D3-46D7-99B3-1295D2174F47}" type="pres">
      <dgm:prSet presAssocID="{ABB59EE5-2F9F-4DF7-856F-89462220A322}" presName="picture1" presStyleCnt="0"/>
      <dgm:spPr/>
    </dgm:pt>
    <dgm:pt modelId="{369C8A46-227A-4A72-AE13-FF2513B16168}" type="pres">
      <dgm:prSet presAssocID="{ABB59EE5-2F9F-4DF7-856F-89462220A322}" presName="imageRepeatNode" presStyleLbl="fgImgPlace1" presStyleIdx="0" presStyleCnt="3"/>
      <dgm:spPr/>
      <dgm:t>
        <a:bodyPr/>
        <a:lstStyle/>
        <a:p>
          <a:endParaRPr lang="es-ES"/>
        </a:p>
      </dgm:t>
    </dgm:pt>
    <dgm:pt modelId="{8321D13C-026A-4647-951E-72D394AE8FC7}" type="pres">
      <dgm:prSet presAssocID="{321004CE-0AC0-4CD5-9F7E-D0E94E79A818}" presName="parTx2" presStyleLbl="node1" presStyleIdx="1" presStyleCnt="3" custLinFactNeighborX="330"/>
      <dgm:spPr/>
      <dgm:t>
        <a:bodyPr/>
        <a:lstStyle/>
        <a:p>
          <a:endParaRPr lang="es-ES"/>
        </a:p>
      </dgm:t>
    </dgm:pt>
    <dgm:pt modelId="{F40A1F49-0FD2-426B-9778-4FD8C8BF24B4}" type="pres">
      <dgm:prSet presAssocID="{F43D9ABC-6D6C-42D9-8079-970265E965DC}" presName="picture2" presStyleCnt="0"/>
      <dgm:spPr/>
    </dgm:pt>
    <dgm:pt modelId="{6BE61EE9-3DEE-4DBD-A1AB-2DF54564CE33}" type="pres">
      <dgm:prSet presAssocID="{F43D9ABC-6D6C-42D9-8079-970265E965DC}" presName="imageRepeatNode" presStyleLbl="fgImgPlace1" presStyleIdx="1" presStyleCnt="3" custLinFactNeighborX="-6678" custLinFactNeighborY="-87"/>
      <dgm:spPr/>
      <dgm:t>
        <a:bodyPr/>
        <a:lstStyle/>
        <a:p>
          <a:endParaRPr lang="es-ES"/>
        </a:p>
      </dgm:t>
    </dgm:pt>
    <dgm:pt modelId="{BCEDA2E5-A58A-441A-8278-6C5BED8DADCD}" type="pres">
      <dgm:prSet presAssocID="{7265B233-A286-460A-B3B1-8031AB69339F}" presName="parTx3" presStyleLbl="node1" presStyleIdx="2" presStyleCnt="3"/>
      <dgm:spPr/>
      <dgm:t>
        <a:bodyPr/>
        <a:lstStyle/>
        <a:p>
          <a:endParaRPr lang="es-ES"/>
        </a:p>
      </dgm:t>
    </dgm:pt>
    <dgm:pt modelId="{2DFE382E-CB2D-467F-81B1-866E907EC374}" type="pres">
      <dgm:prSet presAssocID="{804CEFE9-C0FC-4969-8510-6A181E6BBDC4}" presName="picture3" presStyleCnt="0"/>
      <dgm:spPr/>
    </dgm:pt>
    <dgm:pt modelId="{905E3D2A-D885-4562-A06D-4C27A9BDC3ED}" type="pres">
      <dgm:prSet presAssocID="{804CEFE9-C0FC-4969-8510-6A181E6BBDC4}" presName="imageRepeatNode" presStyleLbl="fgImgPlace1" presStyleIdx="2" presStyleCnt="3"/>
      <dgm:spPr/>
      <dgm:t>
        <a:bodyPr/>
        <a:lstStyle/>
        <a:p>
          <a:endParaRPr lang="es-ES"/>
        </a:p>
      </dgm:t>
    </dgm:pt>
  </dgm:ptLst>
  <dgm:cxnLst>
    <dgm:cxn modelId="{3C785C93-81BA-48EC-B60C-9E8E172B0C33}" type="presOf" srcId="{90986EBB-9EB2-439C-A862-18FF13DF68BC}" destId="{D20DE6CE-0FCD-4CF1-9E72-889C335B0573}" srcOrd="0" destOrd="0" presId="urn:microsoft.com/office/officeart/2008/layout/AscendingPictureAccentProcess"/>
    <dgm:cxn modelId="{F63DDC6F-5615-4EFD-A3A8-C0EB96701CC7}" type="presOf" srcId="{7265B233-A286-460A-B3B1-8031AB69339F}" destId="{BCEDA2E5-A58A-441A-8278-6C5BED8DADCD}" srcOrd="0" destOrd="0" presId="urn:microsoft.com/office/officeart/2008/layout/AscendingPictureAccentProcess"/>
    <dgm:cxn modelId="{39ACE519-3363-486E-B888-DF1FCBA3D0FB}" type="presOf" srcId="{804CEFE9-C0FC-4969-8510-6A181E6BBDC4}" destId="{905E3D2A-D885-4562-A06D-4C27A9BDC3ED}" srcOrd="0" destOrd="0" presId="urn:microsoft.com/office/officeart/2008/layout/AscendingPictureAccentProcess"/>
    <dgm:cxn modelId="{8C3A982E-2586-4133-9DC0-0E3483F5A9B0}" srcId="{90986EBB-9EB2-439C-A862-18FF13DF68BC}" destId="{321004CE-0AC0-4CD5-9F7E-D0E94E79A818}" srcOrd="1" destOrd="0" parTransId="{1CA26B6B-1941-43ED-A90B-1B4BBC01B44B}" sibTransId="{F43D9ABC-6D6C-42D9-8079-970265E965DC}"/>
    <dgm:cxn modelId="{2BBCE56C-BE77-40D5-B1AD-99FB49ABFBF9}" srcId="{90986EBB-9EB2-439C-A862-18FF13DF68BC}" destId="{173D62D1-3048-439F-B84E-F81B497F25BA}" srcOrd="0" destOrd="0" parTransId="{3DEE21CF-5339-47D9-A433-BB7F26ABE055}" sibTransId="{ABB59EE5-2F9F-4DF7-856F-89462220A322}"/>
    <dgm:cxn modelId="{276DD5F4-1A42-4936-A288-B8B40F1AC940}" type="presOf" srcId="{321004CE-0AC0-4CD5-9F7E-D0E94E79A818}" destId="{8321D13C-026A-4647-951E-72D394AE8FC7}" srcOrd="0" destOrd="0" presId="urn:microsoft.com/office/officeart/2008/layout/AscendingPictureAccentProcess"/>
    <dgm:cxn modelId="{AD848D5E-A203-43E6-9D58-718EBB829BCE}" srcId="{90986EBB-9EB2-439C-A862-18FF13DF68BC}" destId="{7265B233-A286-460A-B3B1-8031AB69339F}" srcOrd="2" destOrd="0" parTransId="{6B28D72D-8DEF-42F2-90B4-C73C88CCECFC}" sibTransId="{804CEFE9-C0FC-4969-8510-6A181E6BBDC4}"/>
    <dgm:cxn modelId="{45335A58-EE3B-4954-AF70-D3A1AE46577C}" type="presOf" srcId="{ABB59EE5-2F9F-4DF7-856F-89462220A322}" destId="{369C8A46-227A-4A72-AE13-FF2513B16168}" srcOrd="0" destOrd="0" presId="urn:microsoft.com/office/officeart/2008/layout/AscendingPictureAccentProcess"/>
    <dgm:cxn modelId="{6ECF0103-0B96-44B0-BF05-A11A0C312B4E}" type="presOf" srcId="{173D62D1-3048-439F-B84E-F81B497F25BA}" destId="{7EB5EB54-6454-4796-8F6B-3984730BCFB5}" srcOrd="0" destOrd="0" presId="urn:microsoft.com/office/officeart/2008/layout/AscendingPictureAccentProcess"/>
    <dgm:cxn modelId="{B051DCB9-2080-4A4D-B245-B7E75F1100E5}" type="presOf" srcId="{F43D9ABC-6D6C-42D9-8079-970265E965DC}" destId="{6BE61EE9-3DEE-4DBD-A1AB-2DF54564CE33}" srcOrd="0" destOrd="0" presId="urn:microsoft.com/office/officeart/2008/layout/AscendingPictureAccentProcess"/>
    <dgm:cxn modelId="{6BE060ED-7819-4ACE-9CE6-81FE13321D5A}" type="presParOf" srcId="{D20DE6CE-0FCD-4CF1-9E72-889C335B0573}" destId="{5772D676-2E33-43EA-8C4F-332851209025}" srcOrd="0" destOrd="0" presId="urn:microsoft.com/office/officeart/2008/layout/AscendingPictureAccentProcess"/>
    <dgm:cxn modelId="{1294B1B4-25B8-4321-B0D2-49D01FE2D164}" type="presParOf" srcId="{D20DE6CE-0FCD-4CF1-9E72-889C335B0573}" destId="{33179648-157E-41C7-8CA9-6CC086760CC1}" srcOrd="1" destOrd="0" presId="urn:microsoft.com/office/officeart/2008/layout/AscendingPictureAccentProcess"/>
    <dgm:cxn modelId="{E27BCE2D-0C28-4197-9DA7-C474F98F8703}" type="presParOf" srcId="{D20DE6CE-0FCD-4CF1-9E72-889C335B0573}" destId="{73CA0DEA-84E0-4CFA-928A-AD62AD3E7331}" srcOrd="2" destOrd="0" presId="urn:microsoft.com/office/officeart/2008/layout/AscendingPictureAccentProcess"/>
    <dgm:cxn modelId="{3AFC4572-BA9F-44CC-A26D-8B07B14B590B}" type="presParOf" srcId="{D20DE6CE-0FCD-4CF1-9E72-889C335B0573}" destId="{15754834-DFD1-4DB8-B4EF-9E86C077F2B3}" srcOrd="3" destOrd="0" presId="urn:microsoft.com/office/officeart/2008/layout/AscendingPictureAccentProcess"/>
    <dgm:cxn modelId="{4FBF6849-3A69-466D-9CC2-CB86685A0715}" type="presParOf" srcId="{D20DE6CE-0FCD-4CF1-9E72-889C335B0573}" destId="{C7E16A4E-1C96-4E60-BAA6-1394A308D144}" srcOrd="4" destOrd="0" presId="urn:microsoft.com/office/officeart/2008/layout/AscendingPictureAccentProcess"/>
    <dgm:cxn modelId="{3DF4E0E6-0EC2-40DF-A22C-2F7D26D9F584}" type="presParOf" srcId="{D20DE6CE-0FCD-4CF1-9E72-889C335B0573}" destId="{F46F7F00-613C-4AD9-896C-CC344C61310A}" srcOrd="5" destOrd="0" presId="urn:microsoft.com/office/officeart/2008/layout/AscendingPictureAccentProcess"/>
    <dgm:cxn modelId="{09F0655B-C618-4ADB-B492-13C5DF2EBB2E}" type="presParOf" srcId="{D20DE6CE-0FCD-4CF1-9E72-889C335B0573}" destId="{C5B1BC2D-2EDD-4B2B-A398-A5BC0336EE4D}" srcOrd="6" destOrd="0" presId="urn:microsoft.com/office/officeart/2008/layout/AscendingPictureAccentProcess"/>
    <dgm:cxn modelId="{974671B1-B44A-4AAF-9A8E-D8DA4BB9CCA0}" type="presParOf" srcId="{D20DE6CE-0FCD-4CF1-9E72-889C335B0573}" destId="{BEC161A1-65EB-4A76-B288-B981D10395FC}" srcOrd="7" destOrd="0" presId="urn:microsoft.com/office/officeart/2008/layout/AscendingPictureAccentProcess"/>
    <dgm:cxn modelId="{1DD1FEA5-B742-47B1-BAFD-3C0352A8592E}" type="presParOf" srcId="{D20DE6CE-0FCD-4CF1-9E72-889C335B0573}" destId="{1157F732-1C22-4036-884F-03D89C6E0C4D}" srcOrd="8" destOrd="0" presId="urn:microsoft.com/office/officeart/2008/layout/AscendingPictureAccentProcess"/>
    <dgm:cxn modelId="{4B49DBE5-3852-4326-BD93-3DE9B9AD2A0A}" type="presParOf" srcId="{D20DE6CE-0FCD-4CF1-9E72-889C335B0573}" destId="{60D1DEB2-6EFA-49E7-9398-F8A239DF0F8A}" srcOrd="9" destOrd="0" presId="urn:microsoft.com/office/officeart/2008/layout/AscendingPictureAccentProcess"/>
    <dgm:cxn modelId="{24093900-45AC-4A29-BE16-FCB519E09E63}" type="presParOf" srcId="{D20DE6CE-0FCD-4CF1-9E72-889C335B0573}" destId="{F3A36468-B910-454D-A547-50650DE528E5}" srcOrd="10" destOrd="0" presId="urn:microsoft.com/office/officeart/2008/layout/AscendingPictureAccentProcess"/>
    <dgm:cxn modelId="{4DFB6CB9-1B42-40D7-834C-AAA29A0F39E4}" type="presParOf" srcId="{D20DE6CE-0FCD-4CF1-9E72-889C335B0573}" destId="{C4D7F747-2942-40E2-90F6-104B997719CA}" srcOrd="11" destOrd="0" presId="urn:microsoft.com/office/officeart/2008/layout/AscendingPictureAccentProcess"/>
    <dgm:cxn modelId="{7BF74031-21D2-4D6E-9755-F3793628FC39}" type="presParOf" srcId="{D20DE6CE-0FCD-4CF1-9E72-889C335B0573}" destId="{7EB5EB54-6454-4796-8F6B-3984730BCFB5}" srcOrd="12" destOrd="0" presId="urn:microsoft.com/office/officeart/2008/layout/AscendingPictureAccentProcess"/>
    <dgm:cxn modelId="{9FDA064A-2DEB-4B2B-A7AD-A3B633994F74}" type="presParOf" srcId="{D20DE6CE-0FCD-4CF1-9E72-889C335B0573}" destId="{215A0F7E-F3D3-46D7-99B3-1295D2174F47}" srcOrd="13" destOrd="0" presId="urn:microsoft.com/office/officeart/2008/layout/AscendingPictureAccentProcess"/>
    <dgm:cxn modelId="{F1D559BF-74F0-4E87-9210-8E8F6EBAB50A}" type="presParOf" srcId="{215A0F7E-F3D3-46D7-99B3-1295D2174F47}" destId="{369C8A46-227A-4A72-AE13-FF2513B16168}" srcOrd="0" destOrd="0" presId="urn:microsoft.com/office/officeart/2008/layout/AscendingPictureAccentProcess"/>
    <dgm:cxn modelId="{D7D75881-8883-42E2-8A7E-ABCD34DFAB12}" type="presParOf" srcId="{D20DE6CE-0FCD-4CF1-9E72-889C335B0573}" destId="{8321D13C-026A-4647-951E-72D394AE8FC7}" srcOrd="14" destOrd="0" presId="urn:microsoft.com/office/officeart/2008/layout/AscendingPictureAccentProcess"/>
    <dgm:cxn modelId="{063F7D0D-9C40-4246-A381-A41F8F20FA1D}" type="presParOf" srcId="{D20DE6CE-0FCD-4CF1-9E72-889C335B0573}" destId="{F40A1F49-0FD2-426B-9778-4FD8C8BF24B4}" srcOrd="15" destOrd="0" presId="urn:microsoft.com/office/officeart/2008/layout/AscendingPictureAccentProcess"/>
    <dgm:cxn modelId="{C59BF0F1-7895-41F7-AD88-069AB2FFFCD3}" type="presParOf" srcId="{F40A1F49-0FD2-426B-9778-4FD8C8BF24B4}" destId="{6BE61EE9-3DEE-4DBD-A1AB-2DF54564CE33}" srcOrd="0" destOrd="0" presId="urn:microsoft.com/office/officeart/2008/layout/AscendingPictureAccentProcess"/>
    <dgm:cxn modelId="{DE91F45F-1E31-4674-9A53-27AA92C39341}" type="presParOf" srcId="{D20DE6CE-0FCD-4CF1-9E72-889C335B0573}" destId="{BCEDA2E5-A58A-441A-8278-6C5BED8DADCD}" srcOrd="16" destOrd="0" presId="urn:microsoft.com/office/officeart/2008/layout/AscendingPictureAccentProcess"/>
    <dgm:cxn modelId="{00F30DC9-06CD-45EA-B469-79A9B33BEB83}" type="presParOf" srcId="{D20DE6CE-0FCD-4CF1-9E72-889C335B0573}" destId="{2DFE382E-CB2D-467F-81B1-866E907EC374}" srcOrd="17" destOrd="0" presId="urn:microsoft.com/office/officeart/2008/layout/AscendingPictureAccentProcess"/>
    <dgm:cxn modelId="{C7FBC4A8-2969-4149-A8AB-ACAE04E5E14E}" type="presParOf" srcId="{2DFE382E-CB2D-467F-81B1-866E907EC374}" destId="{905E3D2A-D885-4562-A06D-4C27A9BDC3E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2D676-2E33-43EA-8C4F-332851209025}">
      <dsp:nvSpPr>
        <dsp:cNvPr id="0" name=""/>
        <dsp:cNvSpPr/>
      </dsp:nvSpPr>
      <dsp:spPr>
        <a:xfrm>
          <a:off x="2323313" y="3445934"/>
          <a:ext cx="128604" cy="12860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79648-157E-41C7-8CA9-6CC086760CC1}">
      <dsp:nvSpPr>
        <dsp:cNvPr id="0" name=""/>
        <dsp:cNvSpPr/>
      </dsp:nvSpPr>
      <dsp:spPr>
        <a:xfrm>
          <a:off x="2080894" y="3562632"/>
          <a:ext cx="128604" cy="12860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A0DEA-84E0-4CFA-928A-AD62AD3E7331}">
      <dsp:nvSpPr>
        <dsp:cNvPr id="0" name=""/>
        <dsp:cNvSpPr/>
      </dsp:nvSpPr>
      <dsp:spPr>
        <a:xfrm>
          <a:off x="1826901" y="3654810"/>
          <a:ext cx="128604" cy="12860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54834-DFD1-4DB8-B4EF-9E86C077F2B3}">
      <dsp:nvSpPr>
        <dsp:cNvPr id="0" name=""/>
        <dsp:cNvSpPr/>
      </dsp:nvSpPr>
      <dsp:spPr>
        <a:xfrm>
          <a:off x="3487179" y="2095051"/>
          <a:ext cx="128604" cy="12860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16A4E-1C96-4E60-BAA6-1394A308D144}">
      <dsp:nvSpPr>
        <dsp:cNvPr id="0" name=""/>
        <dsp:cNvSpPr/>
      </dsp:nvSpPr>
      <dsp:spPr>
        <a:xfrm>
          <a:off x="3389440" y="2332533"/>
          <a:ext cx="128604" cy="12860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F7F00-613C-4AD9-896C-CC344C61310A}">
      <dsp:nvSpPr>
        <dsp:cNvPr id="0" name=""/>
        <dsp:cNvSpPr/>
      </dsp:nvSpPr>
      <dsp:spPr>
        <a:xfrm>
          <a:off x="3319994" y="307344"/>
          <a:ext cx="128604" cy="128604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1BC2D-2EDD-4B2B-A398-A5BC0336EE4D}">
      <dsp:nvSpPr>
        <dsp:cNvPr id="0" name=""/>
        <dsp:cNvSpPr/>
      </dsp:nvSpPr>
      <dsp:spPr>
        <a:xfrm>
          <a:off x="3498754" y="193825"/>
          <a:ext cx="128604" cy="128604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161A1-65EB-4A76-B288-B981D10395FC}">
      <dsp:nvSpPr>
        <dsp:cNvPr id="0" name=""/>
        <dsp:cNvSpPr/>
      </dsp:nvSpPr>
      <dsp:spPr>
        <a:xfrm>
          <a:off x="3677513" y="80305"/>
          <a:ext cx="128604" cy="128604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7F732-1C22-4036-884F-03D89C6E0C4D}">
      <dsp:nvSpPr>
        <dsp:cNvPr id="0" name=""/>
        <dsp:cNvSpPr/>
      </dsp:nvSpPr>
      <dsp:spPr>
        <a:xfrm>
          <a:off x="3856273" y="193825"/>
          <a:ext cx="128604" cy="128604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1DEB2-6EFA-49E7-9398-F8A239DF0F8A}">
      <dsp:nvSpPr>
        <dsp:cNvPr id="0" name=""/>
        <dsp:cNvSpPr/>
      </dsp:nvSpPr>
      <dsp:spPr>
        <a:xfrm>
          <a:off x="4035033" y="307344"/>
          <a:ext cx="128604" cy="128604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36468-B910-454D-A547-50650DE528E5}">
      <dsp:nvSpPr>
        <dsp:cNvPr id="0" name=""/>
        <dsp:cNvSpPr/>
      </dsp:nvSpPr>
      <dsp:spPr>
        <a:xfrm>
          <a:off x="3677513" y="319604"/>
          <a:ext cx="128604" cy="128604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7F747-2942-40E2-90F6-104B997719CA}">
      <dsp:nvSpPr>
        <dsp:cNvPr id="0" name=""/>
        <dsp:cNvSpPr/>
      </dsp:nvSpPr>
      <dsp:spPr>
        <a:xfrm>
          <a:off x="3677513" y="559358"/>
          <a:ext cx="128604" cy="128604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5EB54-6454-4796-8F6B-3984730BCFB5}">
      <dsp:nvSpPr>
        <dsp:cNvPr id="0" name=""/>
        <dsp:cNvSpPr/>
      </dsp:nvSpPr>
      <dsp:spPr>
        <a:xfrm>
          <a:off x="1199956" y="3928442"/>
          <a:ext cx="2773989" cy="7437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161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2013 (7,57)</a:t>
          </a:r>
          <a:endParaRPr lang="es-ES" sz="3000" kern="1200" dirty="0"/>
        </a:p>
      </dsp:txBody>
      <dsp:txXfrm>
        <a:off x="1236264" y="3964750"/>
        <a:ext cx="2701373" cy="671164"/>
      </dsp:txXfrm>
    </dsp:sp>
    <dsp:sp modelId="{369C8A46-227A-4A72-AE13-FF2513B16168}">
      <dsp:nvSpPr>
        <dsp:cNvPr id="0" name=""/>
        <dsp:cNvSpPr/>
      </dsp:nvSpPr>
      <dsp:spPr>
        <a:xfrm>
          <a:off x="430904" y="3199192"/>
          <a:ext cx="1286040" cy="1285949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11414" t="-2778" r="-13251" b="-10012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1D13C-026A-4647-951E-72D394AE8FC7}">
      <dsp:nvSpPr>
        <dsp:cNvPr id="0" name=""/>
        <dsp:cNvSpPr/>
      </dsp:nvSpPr>
      <dsp:spPr>
        <a:xfrm>
          <a:off x="2993492" y="2962617"/>
          <a:ext cx="2773989" cy="7437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161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2014 (7,83)</a:t>
          </a:r>
          <a:endParaRPr lang="es-ES" sz="3000" kern="1200" dirty="0"/>
        </a:p>
      </dsp:txBody>
      <dsp:txXfrm>
        <a:off x="3029800" y="2998925"/>
        <a:ext cx="2701373" cy="671164"/>
      </dsp:txXfrm>
    </dsp:sp>
    <dsp:sp modelId="{6BE61EE9-3DEE-4DBD-A1AB-2DF54564CE33}">
      <dsp:nvSpPr>
        <dsp:cNvPr id="0" name=""/>
        <dsp:cNvSpPr/>
      </dsp:nvSpPr>
      <dsp:spPr>
        <a:xfrm>
          <a:off x="2129403" y="2232249"/>
          <a:ext cx="1286040" cy="1285949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18387" t="-4905" r="-19705" b="-12872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DA2E5-A58A-441A-8278-6C5BED8DADCD}">
      <dsp:nvSpPr>
        <dsp:cNvPr id="0" name=""/>
        <dsp:cNvSpPr/>
      </dsp:nvSpPr>
      <dsp:spPr>
        <a:xfrm>
          <a:off x="3803545" y="1497760"/>
          <a:ext cx="2773989" cy="74378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161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2015 (7,98)</a:t>
          </a:r>
          <a:endParaRPr lang="es-ES" sz="3000" kern="1200" dirty="0"/>
        </a:p>
      </dsp:txBody>
      <dsp:txXfrm>
        <a:off x="3839853" y="1534068"/>
        <a:ext cx="2701373" cy="671164"/>
      </dsp:txXfrm>
    </dsp:sp>
    <dsp:sp modelId="{905E3D2A-D885-4562-A06D-4C27A9BDC3ED}">
      <dsp:nvSpPr>
        <dsp:cNvPr id="0" name=""/>
        <dsp:cNvSpPr/>
      </dsp:nvSpPr>
      <dsp:spPr>
        <a:xfrm>
          <a:off x="3034493" y="768511"/>
          <a:ext cx="1286040" cy="1285949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-88728" t="11636" r="-87796" b="-158123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561439-C2C1-4241-9815-67E8AA9DA802}" type="datetimeFigureOut">
              <a:rPr lang="es-ES"/>
              <a:pPr>
                <a:defRPr/>
              </a:pPr>
              <a:t>19/01/2016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487144-52B5-4F5E-ACDB-FD21127F8F4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136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28FD31-91F6-4B2E-9D74-7C8038742373}" type="datetimeFigureOut">
              <a:rPr lang="es-ES"/>
              <a:pPr>
                <a:defRPr/>
              </a:pPr>
              <a:t>19/01/2016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2C0367-11D5-4D70-A7F9-804D0EA4C70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6558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C2484-851E-44C9-A9AC-424908B9080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43124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8C7259-2756-414B-A1CC-65E5E383FBDA}" type="slidenum">
              <a:rPr lang="es-ES" smtClean="0"/>
              <a:pPr>
                <a:defRPr/>
              </a:pPr>
              <a:t>51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47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ción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B20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20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21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6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2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mación_texto_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7 Marcador de posición de imagen"/>
          <p:cNvSpPr>
            <a:spLocks noGrp="1"/>
          </p:cNvSpPr>
          <p:nvPr>
            <p:ph type="pic" sz="quarter" idx="18" hasCustomPrompt="1"/>
          </p:nvPr>
        </p:nvSpPr>
        <p:spPr>
          <a:xfrm>
            <a:off x="6588125" y="857249"/>
            <a:ext cx="2555875" cy="5235575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s-ES_tradnl" dirty="0" smtClean="0"/>
              <a:t>Imagen</a:t>
            </a:r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B20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3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2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22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6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5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mación_texto_imagen con lateral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 userDrawn="1"/>
        </p:nvSpPr>
        <p:spPr>
          <a:xfrm>
            <a:off x="6588224" y="881743"/>
            <a:ext cx="2555776" cy="521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B20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3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9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6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20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5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FC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ía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FC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6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9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2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ergía_texto_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7 Marcador de posición de imagen"/>
          <p:cNvSpPr>
            <a:spLocks noGrp="1"/>
          </p:cNvSpPr>
          <p:nvPr>
            <p:ph type="pic" sz="quarter" idx="18" hasCustomPrompt="1"/>
          </p:nvPr>
        </p:nvSpPr>
        <p:spPr>
          <a:xfrm>
            <a:off x="6588125" y="857249"/>
            <a:ext cx="2555875" cy="5235575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s-ES_tradnl" dirty="0" smtClean="0"/>
              <a:t>Imagen</a:t>
            </a:r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FC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6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9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1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4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ergía_texto_imagen con lateral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 userDrawn="1"/>
        </p:nvSpPr>
        <p:spPr>
          <a:xfrm>
            <a:off x="6588224" y="881743"/>
            <a:ext cx="2555776" cy="521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FC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6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9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2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4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A5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ción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A5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3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ovación_texto_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7 Marcador de posición de imagen"/>
          <p:cNvSpPr>
            <a:spLocks noGrp="1"/>
          </p:cNvSpPr>
          <p:nvPr>
            <p:ph type="pic" sz="quarter" idx="18" hasCustomPrompt="1"/>
          </p:nvPr>
        </p:nvSpPr>
        <p:spPr>
          <a:xfrm>
            <a:off x="6588125" y="857249"/>
            <a:ext cx="2555875" cy="5235575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s-ES_tradnl" dirty="0" smtClean="0"/>
              <a:t>Imagen</a:t>
            </a:r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A5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2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9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-16329" y="2133600"/>
            <a:ext cx="9160329" cy="23749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s-ES_tradnl" dirty="0" smtClean="0"/>
              <a:t>Imagen de portada</a:t>
            </a:r>
            <a:endParaRPr lang="es-ES" dirty="0"/>
          </a:p>
        </p:txBody>
      </p:sp>
      <p:sp>
        <p:nvSpPr>
          <p:cNvPr id="18" name="17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2780928"/>
            <a:ext cx="4824412" cy="1079500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Título de la presentación</a:t>
            </a:r>
            <a:endParaRPr lang="es-ES" dirty="0"/>
          </a:p>
        </p:txBody>
      </p:sp>
      <p:pic>
        <p:nvPicPr>
          <p:cNvPr id="5" name="8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758825"/>
            <a:ext cx="27368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 Rectángulo"/>
          <p:cNvSpPr/>
          <p:nvPr userDrawn="1"/>
        </p:nvSpPr>
        <p:spPr>
          <a:xfrm>
            <a:off x="-107950" y="5661025"/>
            <a:ext cx="9251950" cy="460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0" name="19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5300663"/>
            <a:ext cx="3096344" cy="360585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FECHA</a:t>
            </a:r>
          </a:p>
        </p:txBody>
      </p:sp>
      <p:sp>
        <p:nvSpPr>
          <p:cNvPr id="21" name="19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5733256"/>
            <a:ext cx="3096344" cy="360585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 smtClean="0"/>
              <a:t>Nombre</a:t>
            </a:r>
          </a:p>
        </p:txBody>
      </p:sp>
      <p:sp>
        <p:nvSpPr>
          <p:cNvPr id="11" name="13 Marcador de posición de imagen"/>
          <p:cNvSpPr>
            <a:spLocks noGrp="1"/>
          </p:cNvSpPr>
          <p:nvPr>
            <p:ph type="pic" sz="quarter" idx="16" hasCustomPrompt="1"/>
          </p:nvPr>
        </p:nvSpPr>
        <p:spPr>
          <a:xfrm>
            <a:off x="5484119" y="4653136"/>
            <a:ext cx="1978546" cy="801114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ovación_texto_imagen con lateral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6588224" y="881743"/>
            <a:ext cx="2555776" cy="521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A5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3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9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o amb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o ambiente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3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o ambiente_texto_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7 Marcador de posición de imagen"/>
          <p:cNvSpPr>
            <a:spLocks noGrp="1"/>
          </p:cNvSpPr>
          <p:nvPr>
            <p:ph type="pic" sz="quarter" idx="18" hasCustomPrompt="1"/>
          </p:nvPr>
        </p:nvSpPr>
        <p:spPr>
          <a:xfrm>
            <a:off x="6588125" y="857249"/>
            <a:ext cx="2555875" cy="5235575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s-ES_tradnl" dirty="0" smtClean="0"/>
              <a:t>Imagen</a:t>
            </a:r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2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9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o ambiente_texto_imagen con lateral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6588224" y="881743"/>
            <a:ext cx="2555776" cy="521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3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9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f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ficación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3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ificación_texto_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7 Marcador de posición de imagen"/>
          <p:cNvSpPr>
            <a:spLocks noGrp="1"/>
          </p:cNvSpPr>
          <p:nvPr>
            <p:ph type="pic" sz="quarter" idx="18" hasCustomPrompt="1"/>
          </p:nvPr>
        </p:nvSpPr>
        <p:spPr>
          <a:xfrm>
            <a:off x="6588125" y="857249"/>
            <a:ext cx="2555875" cy="5235575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s-ES_tradnl" dirty="0" smtClean="0"/>
              <a:t>Imagen</a:t>
            </a:r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2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9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dificación_texto_imagen con lateral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6588224" y="881743"/>
            <a:ext cx="2555776" cy="521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3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9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 civ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A66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9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5517232"/>
            <a:ext cx="4824536" cy="43204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FECHA</a:t>
            </a:r>
          </a:p>
        </p:txBody>
      </p:sp>
      <p:sp>
        <p:nvSpPr>
          <p:cNvPr id="8" name="15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-24493" y="1988840"/>
            <a:ext cx="9168493" cy="23749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s-ES_tradnl" dirty="0" smtClean="0"/>
              <a:t>Imagen de portada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0" y="4357694"/>
            <a:ext cx="9144000" cy="107157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8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758825"/>
            <a:ext cx="27368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7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4437112"/>
            <a:ext cx="4824412" cy="864096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TÍTULO DE LA PRESENTACIÓN</a:t>
            </a:r>
            <a:endParaRPr lang="es-ES" dirty="0"/>
          </a:p>
        </p:txBody>
      </p:sp>
      <p:sp>
        <p:nvSpPr>
          <p:cNvPr id="13" name="19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395536" y="6021288"/>
            <a:ext cx="4824536" cy="576064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 smtClean="0"/>
              <a:t>Nombre</a:t>
            </a:r>
          </a:p>
        </p:txBody>
      </p:sp>
      <p:sp>
        <p:nvSpPr>
          <p:cNvPr id="14" name="13 Marcador de posición de imagen"/>
          <p:cNvSpPr>
            <a:spLocks noGrp="1"/>
          </p:cNvSpPr>
          <p:nvPr>
            <p:ph type="pic" sz="quarter" idx="16" hasCustomPrompt="1"/>
          </p:nvPr>
        </p:nvSpPr>
        <p:spPr>
          <a:xfrm>
            <a:off x="6228184" y="5661248"/>
            <a:ext cx="1978546" cy="801114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 civil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A66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rgbClr val="A6624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3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a civil_texto_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7 Marcador de posición de imagen"/>
          <p:cNvSpPr>
            <a:spLocks noGrp="1"/>
          </p:cNvSpPr>
          <p:nvPr>
            <p:ph type="pic" sz="quarter" idx="18" hasCustomPrompt="1"/>
          </p:nvPr>
        </p:nvSpPr>
        <p:spPr>
          <a:xfrm>
            <a:off x="6588125" y="857249"/>
            <a:ext cx="2555875" cy="5235575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s-ES_tradnl" dirty="0" smtClean="0"/>
              <a:t>Imagen</a:t>
            </a:r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A66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rgbClr val="A6624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2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9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a civil_texto_imagen con lateral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6588224" y="881743"/>
            <a:ext cx="2555776" cy="521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A66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rgbClr val="A6624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3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9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stión y financi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stión y financiación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rgbClr val="00B0F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3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stión y financiación_texto_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7 Marcador de posición de imagen"/>
          <p:cNvSpPr>
            <a:spLocks noGrp="1"/>
          </p:cNvSpPr>
          <p:nvPr>
            <p:ph type="pic" sz="quarter" idx="18" hasCustomPrompt="1"/>
          </p:nvPr>
        </p:nvSpPr>
        <p:spPr>
          <a:xfrm>
            <a:off x="6588125" y="857249"/>
            <a:ext cx="2555875" cy="5235575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s-ES_tradnl" dirty="0" smtClean="0"/>
              <a:t>Imagen</a:t>
            </a:r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rgbClr val="00B0F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2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9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stión y financiación_texto_imagen con lateral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 userDrawn="1"/>
        </p:nvSpPr>
        <p:spPr>
          <a:xfrm>
            <a:off x="6588224" y="881743"/>
            <a:ext cx="2555776" cy="521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5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rgbClr val="00B0F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13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9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8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758825"/>
            <a:ext cx="27368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 Rectángulo"/>
          <p:cNvSpPr/>
          <p:nvPr userDrawn="1"/>
        </p:nvSpPr>
        <p:spPr>
          <a:xfrm>
            <a:off x="-107950" y="5661025"/>
            <a:ext cx="9251950" cy="460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 userDrawn="1"/>
        </p:nvSpPr>
        <p:spPr>
          <a:xfrm>
            <a:off x="-24493" y="1928802"/>
            <a:ext cx="9168493" cy="23574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17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2132856"/>
            <a:ext cx="8208912" cy="1944216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Título de la presentación</a:t>
            </a:r>
            <a:endParaRPr lang="es-ES" dirty="0"/>
          </a:p>
        </p:txBody>
      </p:sp>
      <p:sp>
        <p:nvSpPr>
          <p:cNvPr id="8" name="19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5300663"/>
            <a:ext cx="3096344" cy="360585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FECHA</a:t>
            </a:r>
          </a:p>
        </p:txBody>
      </p:sp>
      <p:sp>
        <p:nvSpPr>
          <p:cNvPr id="9" name="19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5733256"/>
            <a:ext cx="3096344" cy="360585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dirty="0" smtClean="0"/>
              <a:t>Nombre</a:t>
            </a:r>
          </a:p>
        </p:txBody>
      </p:sp>
      <p:sp>
        <p:nvSpPr>
          <p:cNvPr id="11" name="13 Marcador de posición de imagen"/>
          <p:cNvSpPr>
            <a:spLocks noGrp="1"/>
          </p:cNvSpPr>
          <p:nvPr>
            <p:ph type="pic" sz="quarter" idx="16" hasCustomPrompt="1"/>
          </p:nvPr>
        </p:nvSpPr>
        <p:spPr>
          <a:xfrm>
            <a:off x="5436096" y="4581128"/>
            <a:ext cx="1978546" cy="801114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005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 userDrawn="1"/>
        </p:nvSpPr>
        <p:spPr>
          <a:xfrm>
            <a:off x="395536" y="6309320"/>
            <a:ext cx="6429420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Usuarios del servicio de tranvía – TRANVÍA DE ZARAGOZA – Página </a:t>
            </a:r>
            <a:fld id="{B7BAD065-7F76-4E58-9C0A-EF8A11E4AC1A}" type="slidenum">
              <a:rPr lang="es-ES" sz="1400" smtClean="0">
                <a:solidFill>
                  <a:schemeClr val="bg1"/>
                </a:solidFill>
              </a:rPr>
              <a:pPr algn="ctr"/>
              <a:t>‹Nº›</a:t>
            </a:fld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972802" name="Picture 2" descr="http://www.fcmaf.es/Portada/Logos-FC/tranvia_Zaragoza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25" y="6181942"/>
            <a:ext cx="1714512" cy="63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a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cxnSp>
        <p:nvCxnSpPr>
          <p:cNvPr id="11" name="10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005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15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7416800" cy="36036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18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378591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21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a_texto_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posición de imagen"/>
          <p:cNvSpPr>
            <a:spLocks noGrp="1"/>
          </p:cNvSpPr>
          <p:nvPr>
            <p:ph type="pic" sz="quarter" idx="18" hasCustomPrompt="1"/>
          </p:nvPr>
        </p:nvSpPr>
        <p:spPr>
          <a:xfrm>
            <a:off x="6588125" y="857249"/>
            <a:ext cx="2555875" cy="5235575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s-ES_tradnl" dirty="0" smtClean="0"/>
              <a:t>Imagen</a:t>
            </a:r>
            <a:endParaRPr lang="es-ES" dirty="0"/>
          </a:p>
        </p:txBody>
      </p:sp>
      <p:cxnSp>
        <p:nvCxnSpPr>
          <p:cNvPr id="11" name="10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005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15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20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24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26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7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a_texto_imagen con lateral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 userDrawn="1"/>
        </p:nvSpPr>
        <p:spPr>
          <a:xfrm>
            <a:off x="6588224" y="881743"/>
            <a:ext cx="2555776" cy="521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" name="10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005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15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-73479"/>
            <a:ext cx="936104" cy="838183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60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0.</a:t>
            </a:r>
            <a:endParaRPr lang="es-ES" dirty="0"/>
          </a:p>
        </p:txBody>
      </p:sp>
      <p:sp>
        <p:nvSpPr>
          <p:cNvPr id="19" name="2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980728"/>
            <a:ext cx="51127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  <p:sp>
        <p:nvSpPr>
          <p:cNvPr id="22" name="2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09633" y="367393"/>
            <a:ext cx="5090559" cy="375557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24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1772816"/>
            <a:ext cx="6049963" cy="4104109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diapositiva</a:t>
            </a:r>
            <a:endParaRPr lang="es-ES" dirty="0"/>
          </a:p>
        </p:txBody>
      </p:sp>
      <p:sp>
        <p:nvSpPr>
          <p:cNvPr id="17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107950" y="763588"/>
            <a:ext cx="6696075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6588125" y="763588"/>
            <a:ext cx="2855913" cy="107950"/>
          </a:xfrm>
          <a:prstGeom prst="rect">
            <a:avLst/>
          </a:prstGeom>
          <a:solidFill>
            <a:srgbClr val="B20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51E5F9"/>
              </a:solidFill>
            </a:endParaRPr>
          </a:p>
        </p:txBody>
      </p:sp>
      <p:pic>
        <p:nvPicPr>
          <p:cNvPr id="4" name="2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714512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3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7380312" y="6132900"/>
            <a:ext cx="1403091" cy="578143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r>
              <a:rPr lang="es-ES_tradnl" dirty="0" smtClean="0"/>
              <a:t>Logo cliente</a:t>
            </a:r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133" r:id="rId1"/>
    <p:sldLayoutId id="2147493105" r:id="rId2"/>
    <p:sldLayoutId id="2147493130" r:id="rId3"/>
    <p:sldLayoutId id="2147493131" r:id="rId4"/>
    <p:sldLayoutId id="2147493116" r:id="rId5"/>
    <p:sldLayoutId id="2147493114" r:id="rId6"/>
    <p:sldLayoutId id="2147493122" r:id="rId7"/>
    <p:sldLayoutId id="2147493134" r:id="rId8"/>
    <p:sldLayoutId id="2147493113" r:id="rId9"/>
    <p:sldLayoutId id="2147493123" r:id="rId10"/>
    <p:sldLayoutId id="2147493135" r:id="rId11"/>
    <p:sldLayoutId id="2147493136" r:id="rId12"/>
    <p:sldLayoutId id="2147493118" r:id="rId13"/>
    <p:sldLayoutId id="2147493124" r:id="rId14"/>
    <p:sldLayoutId id="2147493137" r:id="rId15"/>
    <p:sldLayoutId id="2147493138" r:id="rId16"/>
    <p:sldLayoutId id="2147493117" r:id="rId17"/>
    <p:sldLayoutId id="2147493125" r:id="rId18"/>
    <p:sldLayoutId id="2147493140" r:id="rId19"/>
    <p:sldLayoutId id="2147493141" r:id="rId20"/>
    <p:sldLayoutId id="2147493115" r:id="rId21"/>
    <p:sldLayoutId id="2147493126" r:id="rId22"/>
    <p:sldLayoutId id="2147493142" r:id="rId23"/>
    <p:sldLayoutId id="2147493143" r:id="rId24"/>
    <p:sldLayoutId id="2147493119" r:id="rId25"/>
    <p:sldLayoutId id="2147493127" r:id="rId26"/>
    <p:sldLayoutId id="2147493144" r:id="rId27"/>
    <p:sldLayoutId id="2147493145" r:id="rId28"/>
    <p:sldLayoutId id="2147493120" r:id="rId29"/>
    <p:sldLayoutId id="2147493128" r:id="rId30"/>
    <p:sldLayoutId id="2147493146" r:id="rId31"/>
    <p:sldLayoutId id="2147493147" r:id="rId32"/>
    <p:sldLayoutId id="2147493121" r:id="rId33"/>
    <p:sldLayoutId id="2147493129" r:id="rId34"/>
    <p:sldLayoutId id="2147493148" r:id="rId35"/>
    <p:sldLayoutId id="2147493149" r:id="rId36"/>
    <p:sldLayoutId id="2147493150" r:id="rId3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Documento_de_Microsoft_Word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sserrano@vea-globa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3" cstate="print"/>
          <a:srcRect l="575" r="25853"/>
          <a:stretch>
            <a:fillRect/>
          </a:stretch>
        </p:blipFill>
        <p:spPr bwMode="auto">
          <a:xfrm>
            <a:off x="0" y="2143116"/>
            <a:ext cx="9144000" cy="230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0" y="2143116"/>
            <a:ext cx="8286776" cy="235732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291" name="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8" y="758825"/>
            <a:ext cx="27368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3 CuadroTexto"/>
          <p:cNvSpPr txBox="1">
            <a:spLocks noChangeArrowheads="1"/>
          </p:cNvSpPr>
          <p:nvPr/>
        </p:nvSpPr>
        <p:spPr bwMode="auto">
          <a:xfrm>
            <a:off x="107504" y="2834933"/>
            <a:ext cx="55098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tx2"/>
                </a:solidFill>
              </a:rPr>
              <a:t>ESTUDIO DE SATISFACCIÓN DE USUARIOS</a:t>
            </a:r>
            <a:endParaRPr lang="es-ES" sz="2800" b="1" dirty="0">
              <a:solidFill>
                <a:schemeClr val="tx2"/>
              </a:solidFill>
            </a:endParaRPr>
          </a:p>
        </p:txBody>
      </p:sp>
      <p:sp>
        <p:nvSpPr>
          <p:cNvPr id="10" name="5 Rectángulo"/>
          <p:cNvSpPr/>
          <p:nvPr/>
        </p:nvSpPr>
        <p:spPr>
          <a:xfrm>
            <a:off x="-108520" y="5661025"/>
            <a:ext cx="9251950" cy="460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596" y="5291752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 smtClean="0">
                <a:solidFill>
                  <a:schemeClr val="tx2"/>
                </a:solidFill>
              </a:rPr>
              <a:t>ENERO 2016</a:t>
            </a:r>
            <a:endParaRPr lang="es-ES_tradnl" sz="1400" b="1" dirty="0">
              <a:solidFill>
                <a:schemeClr val="tx2"/>
              </a:solidFill>
            </a:endParaRPr>
          </a:p>
        </p:txBody>
      </p:sp>
      <p:pic>
        <p:nvPicPr>
          <p:cNvPr id="971778" name="Picture 2" descr="http://www.fcmaf.es/Portada/Logos-FC/tranvia_Zaragoza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621881"/>
            <a:ext cx="24193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PERFIL DE LOS ENCUESTADOS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124744"/>
            <a:ext cx="871296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4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/>
              <a:t>En la muestra encuestada </a:t>
            </a:r>
            <a:r>
              <a:rPr lang="es-ES" sz="1400" b="1" u="sng" dirty="0" smtClean="0"/>
              <a:t>predominan los usuarios</a:t>
            </a:r>
            <a:r>
              <a:rPr lang="es-ES" sz="1400" dirty="0" smtClean="0"/>
              <a:t> que residen en las zonas próximas a las paradas de inicio y final de la línea 1 del tranvía, esto es </a:t>
            </a:r>
            <a:r>
              <a:rPr lang="es-ES" sz="1400" b="1" u="sng" dirty="0" smtClean="0"/>
              <a:t>Margen izquierda (Actor incluido) y Valdespartera.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513" y="5373216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*Margen izquierda: 50.014, 50.015, 50.016, 50.018, Valdespartera: 50.019, Casablanca: 50.012, Centro: 50.009 y 50.006, Casco histórico: 50.003, 50.004 y 50.001, Las Fuentes-San José: 50.002, 50.013,50.008, Delicias: 50.010, 50.005, 50.011, Torrero: 50.007.</a:t>
            </a:r>
            <a:endParaRPr lang="es-ES" sz="1400" dirty="0"/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085052"/>
              </p:ext>
            </p:extLst>
          </p:nvPr>
        </p:nvGraphicFramePr>
        <p:xfrm>
          <a:off x="1403648" y="2132856"/>
          <a:ext cx="5976663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5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6532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ISC POR PERFIL DE LOS ENCUESTADOS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339075"/>
              </p:ext>
            </p:extLst>
          </p:nvPr>
        </p:nvGraphicFramePr>
        <p:xfrm>
          <a:off x="4932040" y="939463"/>
          <a:ext cx="3960040" cy="241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4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77154"/>
              </p:ext>
            </p:extLst>
          </p:nvPr>
        </p:nvGraphicFramePr>
        <p:xfrm>
          <a:off x="539552" y="964526"/>
          <a:ext cx="3888432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4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884526"/>
              </p:ext>
            </p:extLst>
          </p:nvPr>
        </p:nvGraphicFramePr>
        <p:xfrm>
          <a:off x="539552" y="3531751"/>
          <a:ext cx="3888432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4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249055"/>
              </p:ext>
            </p:extLst>
          </p:nvPr>
        </p:nvGraphicFramePr>
        <p:xfrm>
          <a:off x="4932040" y="3501008"/>
          <a:ext cx="3816024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677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143116"/>
            <a:ext cx="9144000" cy="23573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274850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4</a:t>
            </a:r>
            <a:r>
              <a:rPr lang="es-ES" sz="4000" b="1" dirty="0" smtClean="0">
                <a:solidFill>
                  <a:schemeClr val="bg1"/>
                </a:solidFill>
              </a:rPr>
              <a:t>. RESULTADOS CUANTITATIVOS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graphicFrame>
        <p:nvGraphicFramePr>
          <p:cNvPr id="6" name="4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813654"/>
              </p:ext>
            </p:extLst>
          </p:nvPr>
        </p:nvGraphicFramePr>
        <p:xfrm>
          <a:off x="0" y="1340768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957447" y="1012086"/>
            <a:ext cx="498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INICIO DE REALIZACIÓN DE LA ENCUESTA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184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05602"/>
              </p:ext>
            </p:extLst>
          </p:nvPr>
        </p:nvGraphicFramePr>
        <p:xfrm>
          <a:off x="186926" y="939463"/>
          <a:ext cx="4169050" cy="220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004048" y="126876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600" dirty="0"/>
              <a:t>6</a:t>
            </a:r>
            <a:r>
              <a:rPr lang="es-ES" sz="1600" dirty="0" smtClean="0"/>
              <a:t> de cada diez usuarios afirman que han sustituido el autobús por tranvía.</a:t>
            </a:r>
            <a:endParaRPr lang="es-ES" sz="1600" b="1" u="sng" dirty="0" smtClean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600" dirty="0" smtClean="0"/>
              <a:t>El 24% de los encuestados ha sustituido el uso del coche por el del tranvía.</a:t>
            </a:r>
            <a:endParaRPr lang="es-ES" sz="1600" dirty="0"/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163769"/>
              </p:ext>
            </p:extLst>
          </p:nvPr>
        </p:nvGraphicFramePr>
        <p:xfrm>
          <a:off x="67730" y="3356992"/>
          <a:ext cx="48566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1010" name="Picture 2" descr="http://www.cronicadearagon.es/wp-content/uploads/2011/04/2011-04-04_tranvia-gratuit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18" y="4149080"/>
            <a:ext cx="3960440" cy="13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graphicFrame>
        <p:nvGraphicFramePr>
          <p:cNvPr id="4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829184"/>
              </p:ext>
            </p:extLst>
          </p:nvPr>
        </p:nvGraphicFramePr>
        <p:xfrm>
          <a:off x="919369" y="958738"/>
          <a:ext cx="71287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913783" y="4009512"/>
            <a:ext cx="3780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Al igual que en las mediciones de 2013 y 2014, </a:t>
            </a:r>
            <a:r>
              <a:rPr lang="es-ES" b="1" dirty="0" smtClean="0"/>
              <a:t>el uso del tranvía es mayoritariamente diario</a:t>
            </a:r>
            <a:r>
              <a:rPr lang="es-ES" dirty="0" smtClean="0"/>
              <a:t>, siendo  cuatro de cada diez usuarios los que lo utilizan tres o más veces al día.</a:t>
            </a:r>
            <a:endParaRPr lang="es-ES" dirty="0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940780"/>
              </p:ext>
            </p:extLst>
          </p:nvPr>
        </p:nvGraphicFramePr>
        <p:xfrm>
          <a:off x="698921" y="3789040"/>
          <a:ext cx="3923928" cy="217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43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graphicFrame>
        <p:nvGraphicFramePr>
          <p:cNvPr id="4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921217"/>
              </p:ext>
            </p:extLst>
          </p:nvPr>
        </p:nvGraphicFramePr>
        <p:xfrm>
          <a:off x="467544" y="1052736"/>
          <a:ext cx="83529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388" y="4846801"/>
            <a:ext cx="871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 smtClean="0"/>
              <a:t>Los encuestados, en general, utilizan el tranvía por diversas razones, siendo los </a:t>
            </a:r>
            <a:r>
              <a:rPr lang="es-ES" sz="1600" b="1" u="sng" dirty="0" smtClean="0"/>
              <a:t>motivos predominantes ir al trabajo, otros motivos o ir a la Universidad/ Instituto o Colegio</a:t>
            </a:r>
          </a:p>
          <a:p>
            <a:pPr algn="just"/>
            <a:endParaRPr lang="es-ES" sz="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7903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489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SERVICIO OFERTADO: RESULTADOS 2015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93884"/>
              </p:ext>
            </p:extLst>
          </p:nvPr>
        </p:nvGraphicFramePr>
        <p:xfrm>
          <a:off x="467543" y="1772816"/>
          <a:ext cx="8208913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7"/>
                <a:gridCol w="936104"/>
                <a:gridCol w="1728192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Nivel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181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</a:t>
                      </a:r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. Servicio ofertado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7,79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Buen nivel de satisfacción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13) Comodidad de los sistemas de pago, adquisición y recarga de títulos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7,91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14) El trasbordo entre tranvía, autobús y cercanías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7,65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15) Servicio de 24 horas en las Fiestas del Pilar, Navidad, partidos de fútbol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8,23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Muy satisfecho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17) Horario del servicio (de 5 de la mañana a 12 de la noche)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7,89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18) Frecuencias de paso ( en hora punta cada 5 minutos)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7,78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22) La sensación de ocupación en las paradas y en el interior de los tranvías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7,27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7596336" y="76470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es-ES" sz="7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80728"/>
            <a:ext cx="26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SERVICIO OFERTADO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50060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95113"/>
              </p:ext>
            </p:extLst>
          </p:nvPr>
        </p:nvGraphicFramePr>
        <p:xfrm>
          <a:off x="457200" y="1528192"/>
          <a:ext cx="8208913" cy="60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70"/>
                <a:gridCol w="1368152"/>
                <a:gridCol w="1728191"/>
              </a:tblGrid>
              <a:tr h="604664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13) Comodidad de los sistemas de pago, adquisición y recarga de títulos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7,91</a:t>
                      </a:r>
                    </a:p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n*= 559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288766"/>
              </p:ext>
            </p:extLst>
          </p:nvPr>
        </p:nvGraphicFramePr>
        <p:xfrm>
          <a:off x="467544" y="3494112"/>
          <a:ext cx="8208912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664094"/>
              </p:ext>
            </p:extLst>
          </p:nvPr>
        </p:nvGraphicFramePr>
        <p:xfrm>
          <a:off x="395536" y="2069462"/>
          <a:ext cx="5168070" cy="197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Flecha doblada hacia arriba"/>
          <p:cNvSpPr/>
          <p:nvPr/>
        </p:nvSpPr>
        <p:spPr>
          <a:xfrm rot="5400000">
            <a:off x="2493656" y="3278088"/>
            <a:ext cx="720080" cy="2016224"/>
          </a:xfrm>
          <a:prstGeom prst="bentUpArrow">
            <a:avLst>
              <a:gd name="adj1" fmla="val 1362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9552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302561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812794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16216" y="2276872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 smtClean="0"/>
              <a:t>*n= nº de respuestas</a:t>
            </a:r>
            <a:endParaRPr lang="es-ES" sz="1100" b="1" i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691680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747391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</p:spTree>
    <p:extLst>
      <p:ext uri="{BB962C8B-B14F-4D97-AF65-F5344CB8AC3E}">
        <p14:creationId xmlns:p14="http://schemas.microsoft.com/office/powerpoint/2010/main" val="28254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80728"/>
            <a:ext cx="26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SERVICIO OFERTADO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50060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14601"/>
              </p:ext>
            </p:extLst>
          </p:nvPr>
        </p:nvGraphicFramePr>
        <p:xfrm>
          <a:off x="457200" y="1528192"/>
          <a:ext cx="8208913" cy="60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70"/>
                <a:gridCol w="1368152"/>
                <a:gridCol w="1728191"/>
              </a:tblGrid>
              <a:tr h="6046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14) El trasbordo entre tranvía, autobús y cercanías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7,65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11 Flecha doblada hacia arriba"/>
          <p:cNvSpPr/>
          <p:nvPr/>
        </p:nvSpPr>
        <p:spPr>
          <a:xfrm rot="5400000">
            <a:off x="2493656" y="3278088"/>
            <a:ext cx="720080" cy="2016224"/>
          </a:xfrm>
          <a:prstGeom prst="bentUpArrow">
            <a:avLst>
              <a:gd name="adj1" fmla="val 1362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516216" y="2276872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 smtClean="0"/>
              <a:t>*n= nº de respuestas</a:t>
            </a:r>
            <a:endParaRPr lang="es-ES" sz="1100" b="1" i="1" dirty="0"/>
          </a:p>
        </p:txBody>
      </p:sp>
      <p:graphicFrame>
        <p:nvGraphicFramePr>
          <p:cNvPr id="17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450741"/>
              </p:ext>
            </p:extLst>
          </p:nvPr>
        </p:nvGraphicFramePr>
        <p:xfrm>
          <a:off x="763935" y="2276872"/>
          <a:ext cx="4744169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819146"/>
              </p:ext>
            </p:extLst>
          </p:nvPr>
        </p:nvGraphicFramePr>
        <p:xfrm>
          <a:off x="467544" y="3671714"/>
          <a:ext cx="8160554" cy="2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539552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02561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12794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691680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747391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</p:spTree>
    <p:extLst>
      <p:ext uri="{BB962C8B-B14F-4D97-AF65-F5344CB8AC3E}">
        <p14:creationId xmlns:p14="http://schemas.microsoft.com/office/powerpoint/2010/main" val="15244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16013" y="355601"/>
            <a:ext cx="19557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ÍNDICE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960510"/>
              </p:ext>
            </p:extLst>
          </p:nvPr>
        </p:nvGraphicFramePr>
        <p:xfrm>
          <a:off x="220663" y="1339850"/>
          <a:ext cx="8828087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66" name="Documento" r:id="rId4" imgW="9024126" imgH="5118190" progId="Word.Document.12">
                  <p:embed/>
                </p:oleObj>
              </mc:Choice>
              <mc:Fallback>
                <p:oleObj name="Documento" r:id="rId4" imgW="9024126" imgH="5118190" progId="Word.Document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1339850"/>
                        <a:ext cx="8828087" cy="499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80728"/>
            <a:ext cx="26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SERVICIO OFERTADO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50060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64328"/>
              </p:ext>
            </p:extLst>
          </p:nvPr>
        </p:nvGraphicFramePr>
        <p:xfrm>
          <a:off x="457200" y="1528192"/>
          <a:ext cx="8208913" cy="60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70"/>
                <a:gridCol w="1368152"/>
                <a:gridCol w="1728191"/>
              </a:tblGrid>
              <a:tr h="6046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15) Servicio de 24 horas en las Fiestas del Pilar, Navidad, partidos de fútbol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8,23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Muy satisfecho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11 Flecha doblada hacia arriba"/>
          <p:cNvSpPr/>
          <p:nvPr/>
        </p:nvSpPr>
        <p:spPr>
          <a:xfrm rot="5400000">
            <a:off x="2493656" y="3278088"/>
            <a:ext cx="720080" cy="2016224"/>
          </a:xfrm>
          <a:prstGeom prst="bentUpArrow">
            <a:avLst>
              <a:gd name="adj1" fmla="val 1362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516216" y="2276872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 smtClean="0"/>
              <a:t>*n= nº de respuestas</a:t>
            </a:r>
            <a:endParaRPr lang="es-ES" sz="1100" b="1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9552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02561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12794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691680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747391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6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881045"/>
              </p:ext>
            </p:extLst>
          </p:nvPr>
        </p:nvGraphicFramePr>
        <p:xfrm>
          <a:off x="395536" y="3012950"/>
          <a:ext cx="82089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67303"/>
              </p:ext>
            </p:extLst>
          </p:nvPr>
        </p:nvGraphicFramePr>
        <p:xfrm>
          <a:off x="539551" y="2233625"/>
          <a:ext cx="4872925" cy="216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44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80728"/>
            <a:ext cx="26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SERVICIO OFERTADO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50060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5814"/>
              </p:ext>
            </p:extLst>
          </p:nvPr>
        </p:nvGraphicFramePr>
        <p:xfrm>
          <a:off x="457200" y="1528192"/>
          <a:ext cx="8208913" cy="60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70"/>
                <a:gridCol w="1368152"/>
                <a:gridCol w="1728191"/>
              </a:tblGrid>
              <a:tr h="6046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17) Horario del servicio (de 5 de la mañana a 12 de la noche)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7,89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516216" y="2276872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 smtClean="0"/>
              <a:t>*n= nº de respuestas</a:t>
            </a:r>
            <a:endParaRPr lang="es-ES" sz="1100" b="1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9552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02561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12794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691680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747391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7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729424"/>
              </p:ext>
            </p:extLst>
          </p:nvPr>
        </p:nvGraphicFramePr>
        <p:xfrm>
          <a:off x="467544" y="2534748"/>
          <a:ext cx="8208912" cy="326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7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80728"/>
            <a:ext cx="26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SERVICIO OFERTADO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50060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946229"/>
              </p:ext>
            </p:extLst>
          </p:nvPr>
        </p:nvGraphicFramePr>
        <p:xfrm>
          <a:off x="457200" y="1528192"/>
          <a:ext cx="8208913" cy="60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70"/>
                <a:gridCol w="1368152"/>
                <a:gridCol w="1728191"/>
              </a:tblGrid>
              <a:tr h="6046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18) Frecuencias de paso ( en hora punta cada 5 minutos)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7,78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516216" y="2276872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 smtClean="0"/>
              <a:t>*n= nº de respuestas</a:t>
            </a:r>
            <a:endParaRPr lang="es-ES" sz="1100" b="1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9552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02561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12794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691680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747391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5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127613"/>
              </p:ext>
            </p:extLst>
          </p:nvPr>
        </p:nvGraphicFramePr>
        <p:xfrm>
          <a:off x="395536" y="2260920"/>
          <a:ext cx="8208912" cy="352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34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80728"/>
            <a:ext cx="26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SERVICIO OFERTADO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50060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212862"/>
              </p:ext>
            </p:extLst>
          </p:nvPr>
        </p:nvGraphicFramePr>
        <p:xfrm>
          <a:off x="457200" y="1528192"/>
          <a:ext cx="8208913" cy="60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70"/>
                <a:gridCol w="1368152"/>
                <a:gridCol w="1728191"/>
              </a:tblGrid>
              <a:tr h="6046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22) La sensación de ocupación en las paradas y en el interior de los tranvías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7,27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516216" y="2276872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 smtClean="0"/>
              <a:t>*n= nº de respuestas</a:t>
            </a:r>
            <a:endParaRPr lang="es-ES" sz="1100" b="1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9552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02561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12794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691680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747391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6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448621"/>
              </p:ext>
            </p:extLst>
          </p:nvPr>
        </p:nvGraphicFramePr>
        <p:xfrm>
          <a:off x="467544" y="2538482"/>
          <a:ext cx="8208912" cy="326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55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501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ACCESIBILIDAD A ANDENES Y VEHÍCULOS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97596"/>
              </p:ext>
            </p:extLst>
          </p:nvPr>
        </p:nvGraphicFramePr>
        <p:xfrm>
          <a:off x="467543" y="2488860"/>
          <a:ext cx="8208913" cy="209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7"/>
                <a:gridCol w="936104"/>
                <a:gridCol w="1728192"/>
              </a:tblGrid>
              <a:tr h="436084"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Nivel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181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2. Accesibilidad</a:t>
                      </a:r>
                      <a:r>
                        <a:rPr lang="es-ES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andenes y Vehículos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8,11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  <a:endParaRPr lang="es-E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(16) Comodidad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en validación de tickets y/o tarjetas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8,15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(19) Facilidad de acceso a paradas y al tranvía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(rampas acceso, Braille, etc.)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8,07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7596336" y="76470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es-ES" sz="7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80728"/>
            <a:ext cx="501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ACCESIBILIDAD A ANDENES Y VEHÍCULOS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50060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86827"/>
              </p:ext>
            </p:extLst>
          </p:nvPr>
        </p:nvGraphicFramePr>
        <p:xfrm>
          <a:off x="457200" y="1528192"/>
          <a:ext cx="8208913" cy="60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70"/>
                <a:gridCol w="1368152"/>
                <a:gridCol w="1728191"/>
              </a:tblGrid>
              <a:tr h="6046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(16) Comodidad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en validación de tickets y/o tarjetas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8,15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516216" y="2276872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 smtClean="0"/>
              <a:t>*n= nº de respuestas</a:t>
            </a:r>
            <a:endParaRPr lang="es-ES" sz="1100" b="1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9552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02561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12794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691680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747391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5" name="2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076420"/>
              </p:ext>
            </p:extLst>
          </p:nvPr>
        </p:nvGraphicFramePr>
        <p:xfrm>
          <a:off x="467544" y="2636912"/>
          <a:ext cx="8208912" cy="320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28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80728"/>
            <a:ext cx="501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ACCESIBILIDAD A ANDENES Y VEHÍCULOS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50060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35590"/>
              </p:ext>
            </p:extLst>
          </p:nvPr>
        </p:nvGraphicFramePr>
        <p:xfrm>
          <a:off x="457200" y="1528192"/>
          <a:ext cx="8208913" cy="60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70"/>
                <a:gridCol w="1368152"/>
                <a:gridCol w="1728191"/>
              </a:tblGrid>
              <a:tr h="6046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(19) Facilidad de acceso a paradas y al tranvía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(rampas acceso, Braille, etc.)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8,07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516216" y="2276872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 smtClean="0"/>
              <a:t>*n= nº de respuestas</a:t>
            </a:r>
            <a:endParaRPr lang="es-ES" sz="1100" b="1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9552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02561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12794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691680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747391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5" name="1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780821"/>
              </p:ext>
            </p:extLst>
          </p:nvPr>
        </p:nvGraphicFramePr>
        <p:xfrm>
          <a:off x="467544" y="2538481"/>
          <a:ext cx="8208912" cy="326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54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577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INFORMACIÓN </a:t>
            </a:r>
            <a:r>
              <a:rPr lang="es-ES" sz="1000" b="1" dirty="0" smtClean="0">
                <a:solidFill>
                  <a:schemeClr val="accent1">
                    <a:lumMod val="50000"/>
                  </a:schemeClr>
                </a:solidFill>
              </a:rPr>
              <a:t>(señalización, interrupciones, contenido de la información, etc.)</a:t>
            </a:r>
            <a:endParaRPr lang="es-E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777929"/>
              </p:ext>
            </p:extLst>
          </p:nvPr>
        </p:nvGraphicFramePr>
        <p:xfrm>
          <a:off x="467543" y="2488860"/>
          <a:ext cx="8208913" cy="209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7"/>
                <a:gridCol w="936104"/>
                <a:gridCol w="1728192"/>
              </a:tblGrid>
              <a:tr h="436084"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Nivel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181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3. Información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7,97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  <a:endParaRPr lang="es-E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(1) Información proporcionada en las paradas (mapa,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reglamento, tarifas, horarios, paneles electrónicos etc.)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7,93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(2) Información existente dentro del tranvía (anuncio de paradas, pantallas, gráficos de información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de paradas, etc.)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8,02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7596336" y="76470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es-ES" sz="7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80728"/>
            <a:ext cx="5772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INFORMACIÓN </a:t>
            </a:r>
            <a:r>
              <a:rPr lang="es-ES" sz="1000" b="1" dirty="0">
                <a:solidFill>
                  <a:schemeClr val="accent1">
                    <a:lumMod val="50000"/>
                  </a:schemeClr>
                </a:solidFill>
              </a:rPr>
              <a:t>(señalización, interrupciones, contenido de la información, etc.)</a:t>
            </a:r>
          </a:p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50060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87833"/>
              </p:ext>
            </p:extLst>
          </p:nvPr>
        </p:nvGraphicFramePr>
        <p:xfrm>
          <a:off x="457200" y="1528192"/>
          <a:ext cx="8208913" cy="60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70"/>
                <a:gridCol w="1368152"/>
                <a:gridCol w="1728191"/>
              </a:tblGrid>
              <a:tr h="6046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(1) Información proporcionada en las paradas (mapa,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reglamento, tarifas, horarios, paneles electrónicos etc.)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7,93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516216" y="2276872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 smtClean="0"/>
              <a:t>*n= nº de respuestas</a:t>
            </a:r>
            <a:endParaRPr lang="es-ES" sz="1100" b="1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9552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02561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12794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691680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747391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6" name="2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392974"/>
              </p:ext>
            </p:extLst>
          </p:nvPr>
        </p:nvGraphicFramePr>
        <p:xfrm>
          <a:off x="467544" y="2636912"/>
          <a:ext cx="8208912" cy="316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1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50060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9089"/>
              </p:ext>
            </p:extLst>
          </p:nvPr>
        </p:nvGraphicFramePr>
        <p:xfrm>
          <a:off x="457200" y="1528192"/>
          <a:ext cx="8208913" cy="60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70"/>
                <a:gridCol w="1368152"/>
                <a:gridCol w="1728191"/>
              </a:tblGrid>
              <a:tr h="6046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(2) Información existente dentro del tranvía (anuncio de paradas, pantallas, gráficos de información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de paradas, etc.)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8,02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516216" y="2276872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 smtClean="0"/>
              <a:t>*n= nº de respuestas</a:t>
            </a:r>
            <a:endParaRPr lang="es-ES" sz="1100" b="1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9552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02561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12794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691680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747391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6" name="2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61951"/>
              </p:ext>
            </p:extLst>
          </p:nvPr>
        </p:nvGraphicFramePr>
        <p:xfrm>
          <a:off x="501985" y="2379224"/>
          <a:ext cx="8208912" cy="333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395536" y="980728"/>
            <a:ext cx="5772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INFORMACIÓN </a:t>
            </a:r>
            <a:r>
              <a:rPr lang="es-ES" sz="1000" b="1" dirty="0">
                <a:solidFill>
                  <a:schemeClr val="accent1">
                    <a:lumMod val="50000"/>
                  </a:schemeClr>
                </a:solidFill>
              </a:rPr>
              <a:t>(señalización, interrupciones, contenido de la información, etc.)</a:t>
            </a:r>
          </a:p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143116"/>
            <a:ext cx="9144000" cy="23573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274850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s-ES" sz="4000" b="1" dirty="0" smtClean="0">
                <a:solidFill>
                  <a:schemeClr val="bg1"/>
                </a:solidFill>
              </a:rPr>
              <a:t>INTRODUCCIÓN Y OBJETIVOS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7616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PUNTUALIDAD Y REGULARIDAD </a:t>
            </a:r>
            <a:r>
              <a:rPr lang="es-ES" sz="800" b="1" dirty="0" smtClean="0">
                <a:solidFill>
                  <a:schemeClr val="accent1">
                    <a:lumMod val="50000"/>
                  </a:schemeClr>
                </a:solidFill>
              </a:rPr>
              <a:t>(cumplimiento del tiempo de viaje previsto de la frecuencia de paso por parada, etc.)</a:t>
            </a:r>
            <a:endParaRPr lang="es-ES" sz="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22948"/>
              </p:ext>
            </p:extLst>
          </p:nvPr>
        </p:nvGraphicFramePr>
        <p:xfrm>
          <a:off x="467543" y="1772816"/>
          <a:ext cx="8208913" cy="1313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7"/>
                <a:gridCol w="936104"/>
                <a:gridCol w="1728192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Nivel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4. Puntualidad y Regularidad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8,11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  <a:endParaRPr lang="es-E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(21) Puntualidad y regularidad en le tiempo de viaje previsto y en la frecuencia de paso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8,11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Muy Satisfecho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7812360" y="76470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es-ES" sz="7200" dirty="0">
              <a:solidFill>
                <a:schemeClr val="accent3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46577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56810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12015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91407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5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421978"/>
              </p:ext>
            </p:extLst>
          </p:nvPr>
        </p:nvGraphicFramePr>
        <p:xfrm>
          <a:off x="467544" y="2968237"/>
          <a:ext cx="82089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17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742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ATENCIÓN AL CLIENTE </a:t>
            </a:r>
            <a:r>
              <a:rPr lang="es-ES" sz="1000" b="1" dirty="0" smtClean="0">
                <a:solidFill>
                  <a:schemeClr val="accent1">
                    <a:lumMod val="50000"/>
                  </a:schemeClr>
                </a:solidFill>
              </a:rPr>
              <a:t>(corrección de los empleados, adecuación de la información obtenido, etc.)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72941"/>
              </p:ext>
            </p:extLst>
          </p:nvPr>
        </p:nvGraphicFramePr>
        <p:xfrm>
          <a:off x="467543" y="2488860"/>
          <a:ext cx="8208913" cy="209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7"/>
                <a:gridCol w="936104"/>
                <a:gridCol w="1728192"/>
              </a:tblGrid>
              <a:tr h="436084"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Nivel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181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5. Atención al cliente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7,95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</a:t>
                      </a:r>
                      <a:r>
                        <a:rPr lang="es-ES" sz="14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nivel de satisfacción</a:t>
                      </a:r>
                      <a:endParaRPr lang="es-E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(3) La información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 obtenida de Atención al  Cliente (Teléfono, presencial, web, etc.)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(4) Corrección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los empleados en la atención al usuario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  <a:endParaRPr lang="es-ES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7596336" y="76470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es-ES" sz="7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80728"/>
            <a:ext cx="742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ATENCIÓN AL CLIENTE </a:t>
            </a:r>
            <a:r>
              <a:rPr lang="es-ES" sz="1000" b="1" dirty="0">
                <a:solidFill>
                  <a:schemeClr val="accent1">
                    <a:lumMod val="50000"/>
                  </a:schemeClr>
                </a:solidFill>
              </a:rPr>
              <a:t>(corrección de los empleados, adecuación de la información obtenido, etc.)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50060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94023"/>
              </p:ext>
            </p:extLst>
          </p:nvPr>
        </p:nvGraphicFramePr>
        <p:xfrm>
          <a:off x="457200" y="1528192"/>
          <a:ext cx="8208913" cy="60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70"/>
                <a:gridCol w="1368152"/>
                <a:gridCol w="1728191"/>
              </a:tblGrid>
              <a:tr h="604664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(3) La información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 obtenida de Atención al  Cliente (Teléfono, presencial, web, etc.)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7,83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242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516216" y="2276872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 smtClean="0"/>
              <a:t>*n= nº de respuestas</a:t>
            </a:r>
            <a:endParaRPr lang="es-ES" sz="1100" b="1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9552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02561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12794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691680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747391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sp>
        <p:nvSpPr>
          <p:cNvPr id="15" name="14 Flecha doblada hacia arriba"/>
          <p:cNvSpPr/>
          <p:nvPr/>
        </p:nvSpPr>
        <p:spPr>
          <a:xfrm rot="5400000">
            <a:off x="3393125" y="3140968"/>
            <a:ext cx="720080" cy="2016224"/>
          </a:xfrm>
          <a:prstGeom prst="bentUpArrow">
            <a:avLst>
              <a:gd name="adj1" fmla="val 1362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7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458141"/>
              </p:ext>
            </p:extLst>
          </p:nvPr>
        </p:nvGraphicFramePr>
        <p:xfrm>
          <a:off x="467544" y="2194519"/>
          <a:ext cx="4345250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2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33438"/>
              </p:ext>
            </p:extLst>
          </p:nvPr>
        </p:nvGraphicFramePr>
        <p:xfrm>
          <a:off x="467544" y="2442081"/>
          <a:ext cx="8208912" cy="326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81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980728"/>
            <a:ext cx="742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ATENCIÓN AL CLIENTE </a:t>
            </a:r>
            <a:r>
              <a:rPr lang="es-ES" sz="1000" b="1" dirty="0">
                <a:solidFill>
                  <a:schemeClr val="accent1">
                    <a:lumMod val="50000"/>
                  </a:schemeClr>
                </a:solidFill>
              </a:rPr>
              <a:t>(corrección de los empleados, adecuación de la información obtenido, etc.)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50060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78357"/>
              </p:ext>
            </p:extLst>
          </p:nvPr>
        </p:nvGraphicFramePr>
        <p:xfrm>
          <a:off x="457200" y="1528192"/>
          <a:ext cx="8208913" cy="604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70"/>
                <a:gridCol w="1368152"/>
                <a:gridCol w="1728191"/>
              </a:tblGrid>
              <a:tr h="604664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(4) Corrección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los empleados en la atención al usuario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8,07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353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  <a:endParaRPr lang="es-ES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516216" y="2276872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 smtClean="0"/>
              <a:t>*n= nº de respuestas</a:t>
            </a:r>
            <a:endParaRPr lang="es-ES" sz="1100" b="1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9552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02561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12794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691680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747391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sp>
        <p:nvSpPr>
          <p:cNvPr id="15" name="14 Flecha doblada hacia arriba"/>
          <p:cNvSpPr/>
          <p:nvPr/>
        </p:nvSpPr>
        <p:spPr>
          <a:xfrm rot="5400000">
            <a:off x="2493656" y="3278088"/>
            <a:ext cx="720080" cy="2016224"/>
          </a:xfrm>
          <a:prstGeom prst="bentUpArrow">
            <a:avLst>
              <a:gd name="adj1" fmla="val 1362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7" name="2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24728"/>
              </p:ext>
            </p:extLst>
          </p:nvPr>
        </p:nvGraphicFramePr>
        <p:xfrm>
          <a:off x="493928" y="1772816"/>
          <a:ext cx="50861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2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72336"/>
              </p:ext>
            </p:extLst>
          </p:nvPr>
        </p:nvGraphicFramePr>
        <p:xfrm>
          <a:off x="467544" y="2538482"/>
          <a:ext cx="8208912" cy="320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81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157412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CONFORT </a:t>
            </a:r>
            <a:r>
              <a:rPr lang="es-ES" sz="1000" b="1" dirty="0" smtClean="0">
                <a:solidFill>
                  <a:schemeClr val="accent1">
                    <a:lumMod val="50000"/>
                  </a:schemeClr>
                </a:solidFill>
              </a:rPr>
              <a:t>(limpieza de los vehículos y andenes, climatización, estilo de conducción, luminosidad, etc.)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526744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46969"/>
              </p:ext>
            </p:extLst>
          </p:nvPr>
        </p:nvGraphicFramePr>
        <p:xfrm>
          <a:off x="395536" y="1733476"/>
          <a:ext cx="8280920" cy="4215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9072"/>
                <a:gridCol w="942272"/>
                <a:gridCol w="1739576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Nivel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1812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6. CONFORT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7,91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  <a:endParaRPr lang="es-E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(6) La forma de conducir los tranvías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(8)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La climatización en el interior de los tranvías (calefacción y aire acondicionado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  <a:p>
                      <a:pPr algn="ct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(9) La limpieza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en el interior de los tranvías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(10) La limpieza y el estado de las paradas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(11) La iluminación y luminosidad en el interior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los tranvías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(12) Iluminación en las paradas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7596336" y="653356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es-ES" sz="7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703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CONFORT </a:t>
            </a:r>
            <a:r>
              <a:rPr lang="es-ES" sz="1000" b="1" dirty="0" smtClean="0">
                <a:solidFill>
                  <a:schemeClr val="accent1">
                    <a:lumMod val="50000"/>
                  </a:schemeClr>
                </a:solidFill>
              </a:rPr>
              <a:t>(Limpieza de los vehículos y andenes, climatización, estilo de conducción, luminosidad, etc.)</a:t>
            </a:r>
            <a:endParaRPr lang="es-E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01871"/>
              </p:ext>
            </p:extLst>
          </p:nvPr>
        </p:nvGraphicFramePr>
        <p:xfrm>
          <a:off x="467543" y="1916832"/>
          <a:ext cx="8208911" cy="521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  <a:gridCol w="936104"/>
                <a:gridCol w="1728191"/>
              </a:tblGrid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(6) La forma de conducir los tranvías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83568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46577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56810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12015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91407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4" name="2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098173"/>
              </p:ext>
            </p:extLst>
          </p:nvPr>
        </p:nvGraphicFramePr>
        <p:xfrm>
          <a:off x="467544" y="2564904"/>
          <a:ext cx="8208912" cy="323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65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703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CONFORT </a:t>
            </a:r>
            <a:r>
              <a:rPr lang="es-ES" sz="1000" b="1" dirty="0" smtClean="0">
                <a:solidFill>
                  <a:schemeClr val="accent1">
                    <a:lumMod val="50000"/>
                  </a:schemeClr>
                </a:solidFill>
              </a:rPr>
              <a:t>(Limpieza de los vehículos y andenes, climatización, estilo de conducción, luminosidad, etc.)</a:t>
            </a:r>
            <a:endParaRPr lang="es-E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36761"/>
              </p:ext>
            </p:extLst>
          </p:nvPr>
        </p:nvGraphicFramePr>
        <p:xfrm>
          <a:off x="467543" y="1916832"/>
          <a:ext cx="8208911" cy="521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  <a:gridCol w="936104"/>
                <a:gridCol w="1728191"/>
              </a:tblGrid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(8)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La climatización en el interior de los tranvías (calefacción y aire acondicionado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7,81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83568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46577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56810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12015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91407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4" name="3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134332"/>
              </p:ext>
            </p:extLst>
          </p:nvPr>
        </p:nvGraphicFramePr>
        <p:xfrm>
          <a:off x="467544" y="2420888"/>
          <a:ext cx="8208912" cy="332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2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703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CONFORT </a:t>
            </a:r>
            <a:r>
              <a:rPr lang="es-ES" sz="1000" b="1" dirty="0" smtClean="0">
                <a:solidFill>
                  <a:schemeClr val="accent1">
                    <a:lumMod val="50000"/>
                  </a:schemeClr>
                </a:solidFill>
              </a:rPr>
              <a:t>(Limpieza de los vehículos y andenes, climatización, estilo de conducción, luminosidad, etc.)</a:t>
            </a:r>
            <a:endParaRPr lang="es-E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13595"/>
              </p:ext>
            </p:extLst>
          </p:nvPr>
        </p:nvGraphicFramePr>
        <p:xfrm>
          <a:off x="467543" y="1916832"/>
          <a:ext cx="8208911" cy="521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  <a:gridCol w="936104"/>
                <a:gridCol w="1728191"/>
              </a:tblGrid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(9) La limpieza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en el interior de los tranvías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8,09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83568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46577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56810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12015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91407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4" name="3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847273"/>
              </p:ext>
            </p:extLst>
          </p:nvPr>
        </p:nvGraphicFramePr>
        <p:xfrm>
          <a:off x="467544" y="2466379"/>
          <a:ext cx="8208912" cy="362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09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703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CONFORT </a:t>
            </a:r>
            <a:r>
              <a:rPr lang="es-ES" sz="1000" b="1" dirty="0" smtClean="0">
                <a:solidFill>
                  <a:schemeClr val="accent1">
                    <a:lumMod val="50000"/>
                  </a:schemeClr>
                </a:solidFill>
              </a:rPr>
              <a:t>(Limpieza de los vehículos y andenes, climatización, estilo de conducción, luminosidad, etc.)</a:t>
            </a:r>
            <a:endParaRPr lang="es-E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796836"/>
              </p:ext>
            </p:extLst>
          </p:nvPr>
        </p:nvGraphicFramePr>
        <p:xfrm>
          <a:off x="467543" y="1916832"/>
          <a:ext cx="8208911" cy="521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  <a:gridCol w="936104"/>
                <a:gridCol w="1728191"/>
              </a:tblGrid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(10) La limpieza y el estado de las paradas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7,65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83568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46577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56810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12015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91407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4" name="3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460472"/>
              </p:ext>
            </p:extLst>
          </p:nvPr>
        </p:nvGraphicFramePr>
        <p:xfrm>
          <a:off x="467544" y="2564903"/>
          <a:ext cx="8208911" cy="317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69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703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CONFORT </a:t>
            </a:r>
            <a:r>
              <a:rPr lang="es-ES" sz="1000" b="1" dirty="0" smtClean="0">
                <a:solidFill>
                  <a:schemeClr val="accent1">
                    <a:lumMod val="50000"/>
                  </a:schemeClr>
                </a:solidFill>
              </a:rPr>
              <a:t>(Limpieza de los vehículos y andenes, climatización, estilo de conducción, luminosidad, etc.)</a:t>
            </a:r>
            <a:endParaRPr lang="es-E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88406"/>
              </p:ext>
            </p:extLst>
          </p:nvPr>
        </p:nvGraphicFramePr>
        <p:xfrm>
          <a:off x="467543" y="1916832"/>
          <a:ext cx="8208911" cy="521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  <a:gridCol w="936104"/>
                <a:gridCol w="1728191"/>
              </a:tblGrid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(11) La iluminación y luminosidad en el interior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los tranvías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8,19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83568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46577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56810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12015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91407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4" name="3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238781"/>
              </p:ext>
            </p:extLst>
          </p:nvPr>
        </p:nvGraphicFramePr>
        <p:xfrm>
          <a:off x="467544" y="2496145"/>
          <a:ext cx="8208912" cy="324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67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99592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INTRODUCCIÓN Y OBJETIVOS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052736"/>
            <a:ext cx="87129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/>
              <a:t>En consonancia con la </a:t>
            </a:r>
            <a:r>
              <a:rPr lang="es-ES" sz="1400" b="1" u="sng" dirty="0" smtClean="0"/>
              <a:t>norma UNE EN 13816 </a:t>
            </a:r>
            <a:r>
              <a:rPr lang="es-ES" sz="1400" dirty="0" smtClean="0"/>
              <a:t>se requiere un estudio que evalúe la satisfacción de los usuarios-clientes de Tranvías de Zaragoza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/>
              <a:t>Para ello, se ha procedido a preguntar a los usuarios sobre diversos aspectos, lo que ha permitido la medición de diferentes parámetros de calidad, consiguiendo el cumplimiento de los siguientes objetivos específicos del estudio.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512" y="2636912"/>
            <a:ext cx="871296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b="1" dirty="0" smtClean="0">
                <a:solidFill>
                  <a:schemeClr val="tx2"/>
                </a:solidFill>
              </a:rPr>
              <a:t>1.1. OBJETIVOS ESPECÍFICOS</a:t>
            </a:r>
          </a:p>
          <a:p>
            <a:pPr algn="just">
              <a:lnSpc>
                <a:spcPct val="120000"/>
              </a:lnSpc>
            </a:pPr>
            <a:endParaRPr lang="es-ES" sz="1050" dirty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400" dirty="0" smtClean="0"/>
              <a:t>Analizar la </a:t>
            </a:r>
            <a:r>
              <a:rPr lang="es-ES" sz="1400" b="1" u="sng" dirty="0" smtClean="0"/>
              <a:t>frecuencia y el motivo de uso </a:t>
            </a:r>
            <a:r>
              <a:rPr lang="es-ES" sz="1400" dirty="0" smtClean="0"/>
              <a:t>del Tranvía en los ciudadanos de Zaragoza,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400" dirty="0" smtClean="0"/>
              <a:t>Analizar la </a:t>
            </a:r>
            <a:r>
              <a:rPr lang="es-ES" sz="1400" b="1" u="sng" dirty="0" smtClean="0"/>
              <a:t>opinión de los usuarios hacia el Tranvía de Zaragoza, en relación a los siguientes aspectos:</a:t>
            </a:r>
          </a:p>
          <a:p>
            <a:pPr lvl="1" algn="just">
              <a:lnSpc>
                <a:spcPct val="120000"/>
              </a:lnSpc>
            </a:pPr>
            <a:endParaRPr lang="es-ES" dirty="0" smtClean="0"/>
          </a:p>
          <a:p>
            <a:pPr lvl="1" algn="just">
              <a:lnSpc>
                <a:spcPct val="120000"/>
              </a:lnSpc>
            </a:pP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48027" y="3915053"/>
            <a:ext cx="2052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400" b="1" dirty="0" smtClean="0"/>
              <a:t>Atención al cliente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b="1" dirty="0" smtClean="0"/>
              <a:t>Confort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b="1" dirty="0" smtClean="0"/>
              <a:t>Seguridad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b="1" dirty="0" smtClean="0"/>
              <a:t>Impacto ambiental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672584" y="391505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ES" sz="1400" b="1" dirty="0" smtClean="0"/>
              <a:t>Servicio ofertado</a:t>
            </a:r>
            <a:endParaRPr lang="es-ES" sz="1400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es-ES" sz="1400" b="1" dirty="0" smtClean="0"/>
              <a:t>Accesibilidad</a:t>
            </a:r>
            <a:endParaRPr lang="es-ES" sz="1400" b="1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es-ES" sz="1400" b="1" dirty="0" smtClean="0"/>
              <a:t>Información</a:t>
            </a:r>
            <a:endParaRPr lang="es-ES" sz="1400" b="1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es-ES" sz="1400" b="1" dirty="0" smtClean="0"/>
              <a:t>Tiempo de viaje</a:t>
            </a:r>
            <a:endParaRPr lang="es-ES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9512" y="4941168"/>
            <a:ext cx="8712968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endParaRPr lang="es-ES" dirty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400" dirty="0" smtClean="0"/>
              <a:t>Obtener </a:t>
            </a:r>
            <a:r>
              <a:rPr lang="es-ES" sz="1400" b="1" u="sng" dirty="0" smtClean="0"/>
              <a:t>conclusiones sobre los aspectos anteriores desglosadas en función de variables de clasificación, </a:t>
            </a:r>
            <a:r>
              <a:rPr lang="es-ES" sz="1400" dirty="0" smtClean="0"/>
              <a:t> así como conclusiones comunes sobre el uso del tranvía.</a:t>
            </a:r>
            <a:endParaRPr lang="es-ES" sz="1400" b="1" u="sng" dirty="0" smtClean="0"/>
          </a:p>
          <a:p>
            <a:pPr lvl="1" algn="just">
              <a:lnSpc>
                <a:spcPct val="120000"/>
              </a:lnSpc>
            </a:pPr>
            <a:endParaRPr lang="es-ES" dirty="0" smtClean="0"/>
          </a:p>
          <a:p>
            <a:pPr lvl="1" algn="just">
              <a:lnSpc>
                <a:spcPct val="12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00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703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CONFORT </a:t>
            </a:r>
            <a:r>
              <a:rPr lang="es-ES" sz="1000" b="1" dirty="0" smtClean="0">
                <a:solidFill>
                  <a:schemeClr val="accent1">
                    <a:lumMod val="50000"/>
                  </a:schemeClr>
                </a:solidFill>
              </a:rPr>
              <a:t>(Limpieza de los vehículos y andenes, climatización, estilo de conducción, luminosidad, etc.)</a:t>
            </a:r>
            <a:endParaRPr lang="es-E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96778"/>
              </p:ext>
            </p:extLst>
          </p:nvPr>
        </p:nvGraphicFramePr>
        <p:xfrm>
          <a:off x="467543" y="1916832"/>
          <a:ext cx="8208911" cy="521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  <a:gridCol w="936104"/>
                <a:gridCol w="1728191"/>
              </a:tblGrid>
              <a:tr h="52104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(12) Iluminación en las paradas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7,95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83568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46577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56810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12015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91407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4" name="3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221572"/>
              </p:ext>
            </p:extLst>
          </p:nvPr>
        </p:nvGraphicFramePr>
        <p:xfrm>
          <a:off x="467544" y="2525911"/>
          <a:ext cx="8208912" cy="327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4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124744"/>
            <a:ext cx="496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SEGURIDAD ANTE AGRESIONES Y ROBOS</a:t>
            </a:r>
            <a:endParaRPr lang="es-E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494076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03553"/>
              </p:ext>
            </p:extLst>
          </p:nvPr>
        </p:nvGraphicFramePr>
        <p:xfrm>
          <a:off x="467543" y="1628801"/>
          <a:ext cx="8208913" cy="1362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6"/>
                <a:gridCol w="864095"/>
                <a:gridCol w="1728192"/>
              </a:tblGrid>
              <a:tr h="432047"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Nivel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7. SEGURIDAD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7,99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</a:t>
                      </a:r>
                      <a:r>
                        <a:rPr lang="es-ES" sz="14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nivel de Satisfacción</a:t>
                      </a:r>
                      <a:endParaRPr lang="es-E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9403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(20) Su sensación de seguridad (sistemas de video vigilancia,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inspectores, etc.)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7,99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7596336" y="620688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es-ES" sz="7200" dirty="0">
              <a:solidFill>
                <a:schemeClr val="accent3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46577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56810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12015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91407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4" name="2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390563"/>
              </p:ext>
            </p:extLst>
          </p:nvPr>
        </p:nvGraphicFramePr>
        <p:xfrm>
          <a:off x="467544" y="3094508"/>
          <a:ext cx="8208912" cy="274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87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311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MEDIO AMBIENTE </a:t>
            </a:r>
            <a:r>
              <a:rPr lang="es-ES" sz="1000" b="1" dirty="0" smtClean="0">
                <a:solidFill>
                  <a:schemeClr val="accent1">
                    <a:lumMod val="50000"/>
                  </a:schemeClr>
                </a:solidFill>
              </a:rPr>
              <a:t>(Ruidos, etc.)</a:t>
            </a:r>
            <a:endParaRPr lang="es-E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83143"/>
              </p:ext>
            </p:extLst>
          </p:nvPr>
        </p:nvGraphicFramePr>
        <p:xfrm>
          <a:off x="467543" y="1772816"/>
          <a:ext cx="8208913" cy="1313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6"/>
                <a:gridCol w="864095"/>
                <a:gridCol w="1728192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Nivel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8. MEDIO AMBIENTE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8,01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  <a:endParaRPr lang="es-E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(7) El aspecto medioambiental</a:t>
                      </a:r>
                      <a:r>
                        <a:rPr lang="es-ES" sz="1200" b="1" u="none" strike="noStrike" baseline="0" dirty="0" smtClean="0">
                          <a:effectLst/>
                          <a:latin typeface="+mj-lt"/>
                        </a:rPr>
                        <a:t> del tranvía (sostenibles, ecológicos, confort acústico, etc.)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8,01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Muy Satisfecho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7596336" y="76470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es-ES" sz="7200" dirty="0">
              <a:solidFill>
                <a:schemeClr val="accent3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46577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56810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12015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91407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4" name="3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058449"/>
              </p:ext>
            </p:extLst>
          </p:nvPr>
        </p:nvGraphicFramePr>
        <p:xfrm>
          <a:off x="395536" y="3429000"/>
          <a:ext cx="8280920" cy="231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OTROS</a:t>
            </a:r>
            <a:endParaRPr lang="es-E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26386"/>
              </p:ext>
            </p:extLst>
          </p:nvPr>
        </p:nvGraphicFramePr>
        <p:xfrm>
          <a:off x="462346" y="2348880"/>
          <a:ext cx="8214110" cy="2015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0182"/>
                <a:gridCol w="864642"/>
                <a:gridCol w="1729286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Nivel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9. OTROS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7,84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  <a:endParaRPr lang="es-E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(5) La posibilidad de poder viajar en tranvía con carros de la compra, maletas, carros de bebé, etc.)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(23) Su satisfacción general con el tranvía de Zaragoza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  <a:endParaRPr lang="es-ES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7596336" y="76470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es-ES" sz="7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OTROS</a:t>
            </a:r>
            <a:endParaRPr lang="es-E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39879"/>
              </p:ext>
            </p:extLst>
          </p:nvPr>
        </p:nvGraphicFramePr>
        <p:xfrm>
          <a:off x="467543" y="1916832"/>
          <a:ext cx="8208911" cy="521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  <a:gridCol w="936104"/>
                <a:gridCol w="1728191"/>
              </a:tblGrid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(5) La posibilidad de poder viajar en tranvía con carros de la compra, maletas, carros de bebé, etc.)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7,76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Buen nivel de Satisfacción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83568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46577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56810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12015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91407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graphicFrame>
        <p:nvGraphicFramePr>
          <p:cNvPr id="15" name="3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611309"/>
              </p:ext>
            </p:extLst>
          </p:nvPr>
        </p:nvGraphicFramePr>
        <p:xfrm>
          <a:off x="467544" y="2492895"/>
          <a:ext cx="8208911" cy="325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15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RESULTADOS CUANTITATIVOS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638092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49472"/>
              </p:ext>
            </p:extLst>
          </p:nvPr>
        </p:nvGraphicFramePr>
        <p:xfrm>
          <a:off x="467543" y="1916832"/>
          <a:ext cx="8208911" cy="521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  <a:gridCol w="936104"/>
                <a:gridCol w="1728191"/>
              </a:tblGrid>
              <a:tr h="521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(23) Su satisfacción general con el tranvía de Zaragoza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n*=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  <a:endParaRPr lang="es-ES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83568" y="5631631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Muy </a:t>
            </a:r>
          </a:p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  <a:endParaRPr lang="es-ES" sz="1200" dirty="0">
              <a:solidFill>
                <a:schemeClr val="accent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46577" y="566124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Satisfecho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56810" y="5661248"/>
            <a:ext cx="119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Buen nivel </a:t>
            </a:r>
          </a:p>
          <a:p>
            <a:pPr algn="ctr"/>
            <a:r>
              <a:rPr lang="es-ES" sz="1200" dirty="0" smtClean="0">
                <a:solidFill>
                  <a:schemeClr val="accent3">
                    <a:lumMod val="75000"/>
                  </a:schemeClr>
                </a:solidFill>
              </a:rPr>
              <a:t>de satisfacción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12015" y="5744289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2"/>
                </a:solidFill>
              </a:rPr>
              <a:t>Insatisfecho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91407" y="57033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Muy satisfecho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95536" y="126876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OTROS</a:t>
            </a:r>
            <a:endParaRPr lang="es-E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6" name="3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394642"/>
              </p:ext>
            </p:extLst>
          </p:nvPr>
        </p:nvGraphicFramePr>
        <p:xfrm>
          <a:off x="467544" y="2525911"/>
          <a:ext cx="8208911" cy="321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15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143116"/>
            <a:ext cx="9144000" cy="23573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274850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5. CONCLUSIONES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995243"/>
            <a:ext cx="379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RESULTADOS GLOBALES_ 2015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64575"/>
            <a:ext cx="820891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088914"/>
              </p:ext>
            </p:extLst>
          </p:nvPr>
        </p:nvGraphicFramePr>
        <p:xfrm>
          <a:off x="323528" y="1526871"/>
          <a:ext cx="8424935" cy="4149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3405"/>
                <a:gridCol w="1072825"/>
                <a:gridCol w="1246235"/>
                <a:gridCol w="1246235"/>
                <a:gridCol w="1246235"/>
              </a:tblGrid>
              <a:tr h="48806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ATRIBUTO EVALUADO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VALORACIÓN MEDIA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PONDERACIÓN</a:t>
                      </a:r>
                      <a:endParaRPr lang="es-ES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VALORACIÓN MEDIA PONDERADA</a:t>
                      </a:r>
                      <a:endParaRPr lang="es-ES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VALORACIÓN CUALITATIVA</a:t>
                      </a:r>
                      <a:endParaRPr lang="es-ES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4122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 SERVICIO OFERTADO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0,97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2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 ACCESIBILIDAD A ANDENES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Y VEHÍCULOS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u="none" strike="noStrike" dirty="0" smtClean="0">
                          <a:effectLst/>
                          <a:latin typeface="+mj-lt"/>
                        </a:rPr>
                        <a:t>8,11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  <a:endParaRPr lang="es-ES" sz="105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1,01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07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INFORMACIÓN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  <a:endParaRPr lang="es-ES" sz="105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39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 PUNTUALIDAD Y REGULARIDAD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  <a:endParaRPr lang="es-ES" sz="105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1,01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22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 ATENCIÓN AL CLIENTE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  <a:endParaRPr lang="es-ES" sz="105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22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 CONFORT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22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 SEGURIDAD ANTE AGRESIONES Y ROBOS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  <a:endParaRPr lang="es-ES" sz="105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71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 MEDIO AMBIENTE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Satisfecho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85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 OTROS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22"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s-E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SUMA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nivel de Satisfacción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8316416" y="522920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3"/>
                </a:solidFill>
                <a:sym typeface="Wingdings"/>
              </a:rPr>
              <a:t></a:t>
            </a:r>
            <a:endParaRPr lang="es-ES" sz="7200" dirty="0">
              <a:solidFill>
                <a:schemeClr val="accent3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CONCLUSIONES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143116"/>
            <a:ext cx="9144000" cy="23573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274850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6. GRAFICOS COMPARATIVOS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496" y="-76200"/>
            <a:ext cx="14670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6.1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87624" y="5715"/>
            <a:ext cx="58848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GRAFICO COMPARATIVO POR AÑOS</a:t>
            </a:r>
          </a:p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GLOBAL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42999033"/>
              </p:ext>
            </p:extLst>
          </p:nvPr>
        </p:nvGraphicFramePr>
        <p:xfrm>
          <a:off x="1218455" y="1124744"/>
          <a:ext cx="70084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1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143116"/>
            <a:ext cx="9144000" cy="23573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274850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2. METODOLOGÍA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496" y="-76200"/>
            <a:ext cx="14670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6.2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259632" y="5715"/>
            <a:ext cx="58848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GRAFICO COMPARATIVO POR AÑOS</a:t>
            </a:r>
          </a:p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ATRIBUTO EVALUADO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graphicFrame>
        <p:nvGraphicFramePr>
          <p:cNvPr id="4" name="3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457229"/>
              </p:ext>
            </p:extLst>
          </p:nvPr>
        </p:nvGraphicFramePr>
        <p:xfrm>
          <a:off x="179388" y="626956"/>
          <a:ext cx="8713092" cy="5523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2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229225"/>
            <a:ext cx="9144000" cy="162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674925" y="836613"/>
            <a:ext cx="657221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rgbClr val="0070C0"/>
                </a:solidFill>
                <a:latin typeface="+mj-lt"/>
              </a:rPr>
              <a:t>INNOVAR: EL RETO DE NUESTRA EMPRESA</a:t>
            </a: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2987675" y="5756275"/>
            <a:ext cx="5781675" cy="887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s-ES" dirty="0">
                <a:solidFill>
                  <a:srgbClr val="004182"/>
                </a:solidFill>
                <a:latin typeface="+mj-lt"/>
              </a:rPr>
              <a:t>VEA Global  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s-ES" dirty="0" smtClean="0">
                <a:solidFill>
                  <a:srgbClr val="004182"/>
                </a:solidFill>
                <a:latin typeface="+mj-lt"/>
              </a:rPr>
              <a:t>Bolonia nº4 2º. Izda</a:t>
            </a:r>
            <a:r>
              <a:rPr lang="es-ES" dirty="0">
                <a:solidFill>
                  <a:srgbClr val="004182"/>
                </a:solidFill>
                <a:latin typeface="+mj-lt"/>
              </a:rPr>
              <a:t>. Zaragoza  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s-ES" dirty="0">
                <a:solidFill>
                  <a:srgbClr val="004182"/>
                </a:solidFill>
                <a:latin typeface="+mj-lt"/>
              </a:rPr>
              <a:t>Tel.976 30 11 13 / 976 55 80 06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2657475" y="2643188"/>
            <a:ext cx="7239000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r>
              <a:rPr lang="es-ES" sz="3000" dirty="0">
                <a:solidFill>
                  <a:schemeClr val="bg1"/>
                </a:solidFill>
                <a:latin typeface="+mj-lt"/>
              </a:rPr>
              <a:t>   Gracias por su atención</a:t>
            </a:r>
          </a:p>
          <a:p>
            <a:pPr>
              <a:defRPr/>
            </a:pPr>
            <a:endParaRPr lang="es-E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987675" y="3429000"/>
            <a:ext cx="4572000" cy="2092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s-ES" sz="2000" dirty="0">
                <a:latin typeface="+mj-lt"/>
              </a:rPr>
              <a:t>Ana Martínez del Amo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s-ES" sz="2000" dirty="0">
                <a:latin typeface="+mj-lt"/>
                <a:hlinkClick r:id="rId3"/>
              </a:rPr>
              <a:t>amartinez@vea-global.com</a:t>
            </a:r>
            <a:endParaRPr lang="es-ES" sz="2000" dirty="0">
              <a:latin typeface="+mj-lt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s-ES" sz="2000" dirty="0">
              <a:latin typeface="+mj-lt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s-ES" sz="2000" dirty="0">
                <a:latin typeface="+mj-lt"/>
              </a:rPr>
              <a:t> </a:t>
            </a:r>
          </a:p>
          <a:p>
            <a:pPr eaLnBrk="0" hangingPunct="0">
              <a:spcBef>
                <a:spcPct val="50000"/>
              </a:spcBef>
              <a:defRPr/>
            </a:pPr>
            <a:endParaRPr lang="es-ES" sz="2000" dirty="0">
              <a:solidFill>
                <a:srgbClr val="004182"/>
              </a:solidFill>
              <a:latin typeface="+mj-lt"/>
            </a:endParaRPr>
          </a:p>
        </p:txBody>
      </p:sp>
      <p:pic>
        <p:nvPicPr>
          <p:cNvPr id="21511" name="1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7838" y="5764213"/>
            <a:ext cx="18557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2 Imagen"/>
          <p:cNvPicPr>
            <a:picLocks noChangeAspect="1"/>
          </p:cNvPicPr>
          <p:nvPr/>
        </p:nvPicPr>
        <p:blipFill>
          <a:blip r:embed="rId5" cstate="print"/>
          <a:srcRect l="50874" r="13615"/>
          <a:stretch>
            <a:fillRect/>
          </a:stretch>
        </p:blipFill>
        <p:spPr bwMode="auto">
          <a:xfrm>
            <a:off x="-14808" y="0"/>
            <a:ext cx="26384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METODOLOGÍA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124744"/>
            <a:ext cx="8712968" cy="1102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4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/>
              <a:t>Este estudio se ha llevado a cabo mediante una </a:t>
            </a:r>
            <a:r>
              <a:rPr lang="es-ES" sz="1400" b="1" u="sng" dirty="0" smtClean="0"/>
              <a:t>investigación cuantitativa con entrevista personal mediante encuesta en el recorrido actual de la línea 1 del tranvía. </a:t>
            </a:r>
            <a:r>
              <a:rPr lang="es-ES" sz="1400" dirty="0" smtClean="0"/>
              <a:t>Dicha investigación analiza la </a:t>
            </a:r>
            <a:r>
              <a:rPr lang="es-ES" sz="1400" b="1" u="sng" dirty="0" smtClean="0"/>
              <a:t>satisfacción de los usuarios sobre distintos atributos relacionados con la calidad del servicio, </a:t>
            </a:r>
            <a:r>
              <a:rPr lang="es-ES" sz="1400" dirty="0" smtClean="0"/>
              <a:t> tal y como se verá más adelante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63887" y="2367035"/>
            <a:ext cx="1971437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b="1" dirty="0" smtClean="0">
                <a:solidFill>
                  <a:schemeClr val="tx2"/>
                </a:solidFill>
              </a:rPr>
              <a:t>FICHA TÉCNICA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3887" y="2942942"/>
            <a:ext cx="53285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smtClean="0"/>
              <a:t>Ámbito: </a:t>
            </a:r>
            <a:r>
              <a:rPr lang="es-ES" sz="1400" dirty="0" smtClean="0"/>
              <a:t>local (Zaragoza Capital)</a:t>
            </a:r>
          </a:p>
          <a:p>
            <a:pPr algn="just"/>
            <a:r>
              <a:rPr lang="es-ES" sz="1400" b="1" dirty="0" smtClean="0"/>
              <a:t>Universo: </a:t>
            </a:r>
            <a:r>
              <a:rPr lang="es-ES" sz="1400" dirty="0" smtClean="0"/>
              <a:t>usuarios del Tranvía en Zaragoza capital</a:t>
            </a:r>
          </a:p>
          <a:p>
            <a:pPr algn="just"/>
            <a:r>
              <a:rPr lang="es-ES" sz="1400" b="1" dirty="0" smtClean="0"/>
              <a:t>Tamaño de la muestra: </a:t>
            </a:r>
            <a:r>
              <a:rPr lang="es-ES" sz="1400" dirty="0" smtClean="0"/>
              <a:t>589 encuestas</a:t>
            </a:r>
          </a:p>
          <a:p>
            <a:pPr algn="just"/>
            <a:r>
              <a:rPr lang="es-ES" sz="1400" b="1" dirty="0" smtClean="0"/>
              <a:t>Error muestral: 4,04%, </a:t>
            </a:r>
            <a:r>
              <a:rPr lang="es-ES" sz="1400" dirty="0" smtClean="0"/>
              <a:t>con un nivel de confianza del 95% y p=q=0,5</a:t>
            </a:r>
            <a:endParaRPr lang="es-ES" sz="1400" b="1" dirty="0" smtClean="0"/>
          </a:p>
          <a:p>
            <a:pPr algn="just"/>
            <a:r>
              <a:rPr lang="es-ES" sz="1400" b="1" dirty="0" smtClean="0"/>
              <a:t>Muestreo: </a:t>
            </a:r>
            <a:r>
              <a:rPr lang="es-ES" sz="1400" dirty="0" smtClean="0"/>
              <a:t>Muestreo aleatorio a usuarios del tranvía</a:t>
            </a:r>
          </a:p>
          <a:p>
            <a:pPr algn="just"/>
            <a:r>
              <a:rPr lang="es-ES" sz="1400" b="1" dirty="0" smtClean="0"/>
              <a:t>Recogida de datos: </a:t>
            </a:r>
            <a:r>
              <a:rPr lang="es-ES" sz="1400" dirty="0" smtClean="0"/>
              <a:t>entrevista personal en paradas y a bordo del tranvía</a:t>
            </a:r>
          </a:p>
          <a:p>
            <a:pPr algn="just"/>
            <a:r>
              <a:rPr lang="es-ES" sz="1400" b="1" dirty="0" smtClean="0"/>
              <a:t>Fechas del trabajo de campo: </a:t>
            </a:r>
            <a:r>
              <a:rPr lang="es-ES" sz="1400" dirty="0" smtClean="0"/>
              <a:t>30 de Noviembre, 1 y 2 de Diciembre</a:t>
            </a:r>
            <a:endParaRPr lang="es-ES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388" y="5301208"/>
            <a:ext cx="871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El tamaño muestral (n) es menor en aquellos ítems no valorados por la población, ya sea por no contestar la pregunta (Ns/Nc) o por no haber utilizado el servicio (por ejemplo, atención al cliente)</a:t>
            </a:r>
            <a:endParaRPr lang="es-ES" sz="1400" dirty="0"/>
          </a:p>
        </p:txBody>
      </p:sp>
      <p:pic>
        <p:nvPicPr>
          <p:cNvPr id="973826" name="Picture 2" descr="http://www.entornodonjaime.com/media/resize/800/550/Listados/Noticias%20del%20Tranvia/RECORD%20PASAJEROS%20TRANV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5502"/>
          <a:stretch/>
        </p:blipFill>
        <p:spPr bwMode="auto">
          <a:xfrm>
            <a:off x="539552" y="3068959"/>
            <a:ext cx="2880320" cy="19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3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143116"/>
            <a:ext cx="9144000" cy="23573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274850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3</a:t>
            </a:r>
            <a:r>
              <a:rPr lang="es-ES" sz="4000" b="1" dirty="0" smtClean="0">
                <a:solidFill>
                  <a:schemeClr val="bg1"/>
                </a:solidFill>
              </a:rPr>
              <a:t>. PERFIL DE LOS ENCUESTADOS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PERFIL DE LOS ENCUESTADOS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388" y="836712"/>
            <a:ext cx="8712968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4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/>
              <a:t>El perfil sociodemográfico del encuestado responde a los siguientes resultados:</a:t>
            </a:r>
          </a:p>
        </p:txBody>
      </p:sp>
      <p:graphicFrame>
        <p:nvGraphicFramePr>
          <p:cNvPr id="5" name="5 Marcador de posición de image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980806"/>
              </p:ext>
            </p:extLst>
          </p:nvPr>
        </p:nvGraphicFramePr>
        <p:xfrm>
          <a:off x="323528" y="1848867"/>
          <a:ext cx="8568828" cy="287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250"/>
                <a:gridCol w="2448245"/>
                <a:gridCol w="3332333"/>
              </a:tblGrid>
              <a:tr h="2876277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S" sz="11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Perfil encuestado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100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Género:</a:t>
                      </a:r>
                    </a:p>
                    <a:p>
                      <a:pPr algn="just"/>
                      <a:r>
                        <a:rPr lang="es-ES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/>
                      <a:endParaRPr lang="es-ES" sz="100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S" sz="100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Edad:</a:t>
                      </a:r>
                    </a:p>
                    <a:p>
                      <a:pPr algn="just"/>
                      <a:endParaRPr lang="es-ES" sz="100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S" sz="70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S" sz="40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Situación laboral actual:</a:t>
                      </a:r>
                    </a:p>
                    <a:p>
                      <a:pPr algn="just"/>
                      <a:endParaRPr lang="es-ES" sz="100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S" sz="140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S" sz="120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S" sz="10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Zona de Residencia: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1000" b="0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0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91958"/>
              </p:ext>
            </p:extLst>
          </p:nvPr>
        </p:nvGraphicFramePr>
        <p:xfrm>
          <a:off x="3707780" y="1988840"/>
          <a:ext cx="165618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174567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Masculino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Femenino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74567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40%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60%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659205"/>
              </p:ext>
            </p:extLst>
          </p:nvPr>
        </p:nvGraphicFramePr>
        <p:xfrm>
          <a:off x="3707904" y="2564904"/>
          <a:ext cx="5040560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  <a:gridCol w="1260140"/>
                <a:gridCol w="1260140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Entre</a:t>
                      </a:r>
                      <a:r>
                        <a:rPr lang="es-ES" sz="800" baseline="0" dirty="0" smtClean="0"/>
                        <a:t> 31 y 39 años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En</a:t>
                      </a:r>
                      <a:r>
                        <a:rPr lang="es-ES" sz="800" baseline="0" dirty="0" smtClean="0"/>
                        <a:t>tre 40 y 60 años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Más</a:t>
                      </a:r>
                      <a:r>
                        <a:rPr lang="es-ES" sz="800" baseline="0" dirty="0" smtClean="0"/>
                        <a:t> de 60 años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Menos</a:t>
                      </a:r>
                      <a:r>
                        <a:rPr lang="es-ES" sz="800" baseline="0" dirty="0" smtClean="0"/>
                        <a:t> de 30 años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21%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42%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8%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29%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35562"/>
              </p:ext>
            </p:extLst>
          </p:nvPr>
        </p:nvGraphicFramePr>
        <p:xfrm>
          <a:off x="3707904" y="3356992"/>
          <a:ext cx="5040560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  <a:gridCol w="1260140"/>
                <a:gridCol w="1260140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Desempleado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Estudiante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Pensionista,</a:t>
                      </a:r>
                      <a:r>
                        <a:rPr lang="es-ES" sz="800" baseline="0" dirty="0" smtClean="0"/>
                        <a:t> Jubilado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Trabajando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21%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18%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9%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52%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28142"/>
              </p:ext>
            </p:extLst>
          </p:nvPr>
        </p:nvGraphicFramePr>
        <p:xfrm>
          <a:off x="3707904" y="4077072"/>
          <a:ext cx="5040560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  <a:gridCol w="1260140"/>
                <a:gridCol w="1260140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Valdespartera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Margen izquierda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Centro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Las fuentes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21%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32%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18%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15%</a:t>
                      </a:r>
                      <a:endParaRPr lang="es-E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7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-76200"/>
            <a:ext cx="1039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endParaRPr lang="es-ES" sz="6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9369" y="355601"/>
            <a:ext cx="5884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es-ES" altLang="es-ES" sz="2400" b="1" dirty="0" smtClean="0">
                <a:solidFill>
                  <a:srgbClr val="0070C0"/>
                </a:solidFill>
              </a:rPr>
              <a:t>PERFIL DE LOS ENCUESTADOS</a:t>
            </a:r>
            <a:endParaRPr lang="es-ES" altLang="es-ES" sz="2400" b="1" dirty="0">
              <a:solidFill>
                <a:srgbClr val="005ABA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388" y="939463"/>
            <a:ext cx="871296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4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/>
              <a:t>Si bien el </a:t>
            </a:r>
            <a:r>
              <a:rPr lang="es-ES" sz="1400" b="1" u="sng" dirty="0" smtClean="0"/>
              <a:t>perfil de los encuestados es heterogéneo en cuanto a edad y situación laboral, </a:t>
            </a:r>
            <a:r>
              <a:rPr lang="es-ES" sz="1400" dirty="0" smtClean="0"/>
              <a:t>hay una </a:t>
            </a:r>
            <a:r>
              <a:rPr lang="es-ES" sz="1400" b="1" u="sng" dirty="0" smtClean="0"/>
              <a:t>mayor proporción de mujeres encuestadas </a:t>
            </a:r>
            <a:r>
              <a:rPr lang="es-ES" sz="1400" dirty="0" smtClean="0"/>
              <a:t>que de hombres, siendo el </a:t>
            </a:r>
            <a:r>
              <a:rPr lang="es-ES" sz="1400" b="1" u="sng" dirty="0" smtClean="0"/>
              <a:t>colectivo mayoritario la población trabajadora con edades entre 40 y 60 años.</a:t>
            </a:r>
            <a:endParaRPr lang="es-ES" sz="1400" dirty="0" smtClean="0"/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913356"/>
              </p:ext>
            </p:extLst>
          </p:nvPr>
        </p:nvGraphicFramePr>
        <p:xfrm>
          <a:off x="5292080" y="1807393"/>
          <a:ext cx="3600276" cy="212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933001"/>
              </p:ext>
            </p:extLst>
          </p:nvPr>
        </p:nvGraphicFramePr>
        <p:xfrm>
          <a:off x="467948" y="1700808"/>
          <a:ext cx="4032572" cy="246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847193"/>
              </p:ext>
            </p:extLst>
          </p:nvPr>
        </p:nvGraphicFramePr>
        <p:xfrm>
          <a:off x="2771800" y="3861048"/>
          <a:ext cx="3802920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41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VEA GLOBAL">
      <a:dk1>
        <a:sysClr val="windowText" lastClr="000000"/>
      </a:dk1>
      <a:lt1>
        <a:sysClr val="window" lastClr="FFFFFF"/>
      </a:lt1>
      <a:dk2>
        <a:srgbClr val="005ABA"/>
      </a:dk2>
      <a:lt2>
        <a:srgbClr val="EEECE1"/>
      </a:lt2>
      <a:accent1>
        <a:srgbClr val="005ABA"/>
      </a:accent1>
      <a:accent2>
        <a:srgbClr val="C1272D"/>
      </a:accent2>
      <a:accent3>
        <a:srgbClr val="39B54A"/>
      </a:accent3>
      <a:accent4>
        <a:srgbClr val="F7931E"/>
      </a:accent4>
      <a:accent5>
        <a:srgbClr val="ED7079"/>
      </a:accent5>
      <a:accent6>
        <a:srgbClr val="9E005D"/>
      </a:accent6>
      <a:hlink>
        <a:srgbClr val="000000"/>
      </a:hlink>
      <a:folHlink>
        <a:srgbClr val="0096DB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21087</TotalTime>
  <Words>2736</Words>
  <Application>Microsoft Office PowerPoint</Application>
  <PresentationFormat>Presentación en pantalla (4:3)</PresentationFormat>
  <Paragraphs>674</Paragraphs>
  <Slides>51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3" baseType="lpstr">
      <vt:lpstr>Diseño personalizado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vea qualitas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lpeinado</dc:creator>
  <cp:lastModifiedBy>cristina tolosa</cp:lastModifiedBy>
  <cp:revision>2170</cp:revision>
  <cp:lastPrinted>2015-12-14T08:05:18Z</cp:lastPrinted>
  <dcterms:created xsi:type="dcterms:W3CDTF">2008-11-12T12:47:46Z</dcterms:created>
  <dcterms:modified xsi:type="dcterms:W3CDTF">2016-01-19T07:32:43Z</dcterms:modified>
</cp:coreProperties>
</file>